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84" r:id="rId4"/>
    <p:sldId id="286" r:id="rId5"/>
    <p:sldId id="285" r:id="rId6"/>
    <p:sldId id="287" r:id="rId7"/>
    <p:sldId id="288" r:id="rId8"/>
    <p:sldId id="290" r:id="rId9"/>
    <p:sldId id="289" r:id="rId10"/>
    <p:sldId id="291" r:id="rId11"/>
    <p:sldId id="292" r:id="rId12"/>
    <p:sldId id="294" r:id="rId13"/>
    <p:sldId id="293" r:id="rId14"/>
    <p:sldId id="295" r:id="rId15"/>
    <p:sldId id="296" r:id="rId16"/>
    <p:sldId id="297" r:id="rId17"/>
    <p:sldId id="299" r:id="rId18"/>
    <p:sldId id="298" r:id="rId19"/>
    <p:sldId id="310" r:id="rId20"/>
    <p:sldId id="304" r:id="rId21"/>
    <p:sldId id="305" r:id="rId22"/>
    <p:sldId id="306" r:id="rId23"/>
    <p:sldId id="307" r:id="rId24"/>
    <p:sldId id="308" r:id="rId25"/>
    <p:sldId id="309" r:id="rId26"/>
    <p:sldId id="301" r:id="rId27"/>
    <p:sldId id="302" r:id="rId28"/>
    <p:sldId id="303" r:id="rId29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E56D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0" autoAdjust="0"/>
    <p:restoredTop sz="94660"/>
  </p:normalViewPr>
  <p:slideViewPr>
    <p:cSldViewPr>
      <p:cViewPr>
        <p:scale>
          <a:sx n="51" d="100"/>
          <a:sy n="51" d="100"/>
        </p:scale>
        <p:origin x="-1626" y="-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AF0BB-BAD6-4B79-82FE-EB1C851535CC}" type="datetimeFigureOut">
              <a:rPr lang="es-PE" smtClean="0"/>
              <a:t>04/05/2020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26F04-67E5-4FEE-AA3B-FD42701DF8F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51969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AF0BB-BAD6-4B79-82FE-EB1C851535CC}" type="datetimeFigureOut">
              <a:rPr lang="es-PE" smtClean="0"/>
              <a:t>04/05/2020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26F04-67E5-4FEE-AA3B-FD42701DF8F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65171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AF0BB-BAD6-4B79-82FE-EB1C851535CC}" type="datetimeFigureOut">
              <a:rPr lang="es-PE" smtClean="0"/>
              <a:t>04/05/2020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26F04-67E5-4FEE-AA3B-FD42701DF8F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59411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AF0BB-BAD6-4B79-82FE-EB1C851535CC}" type="datetimeFigureOut">
              <a:rPr lang="es-PE" smtClean="0"/>
              <a:t>04/05/2020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26F04-67E5-4FEE-AA3B-FD42701DF8F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02267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AF0BB-BAD6-4B79-82FE-EB1C851535CC}" type="datetimeFigureOut">
              <a:rPr lang="es-PE" smtClean="0"/>
              <a:t>04/05/2020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26F04-67E5-4FEE-AA3B-FD42701DF8F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91581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AF0BB-BAD6-4B79-82FE-EB1C851535CC}" type="datetimeFigureOut">
              <a:rPr lang="es-PE" smtClean="0"/>
              <a:t>04/05/2020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26F04-67E5-4FEE-AA3B-FD42701DF8F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53837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AF0BB-BAD6-4B79-82FE-EB1C851535CC}" type="datetimeFigureOut">
              <a:rPr lang="es-PE" smtClean="0"/>
              <a:t>04/05/2020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26F04-67E5-4FEE-AA3B-FD42701DF8F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19938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AF0BB-BAD6-4B79-82FE-EB1C851535CC}" type="datetimeFigureOut">
              <a:rPr lang="es-PE" smtClean="0"/>
              <a:t>04/05/2020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26F04-67E5-4FEE-AA3B-FD42701DF8F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9447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AF0BB-BAD6-4B79-82FE-EB1C851535CC}" type="datetimeFigureOut">
              <a:rPr lang="es-PE" smtClean="0"/>
              <a:t>04/05/2020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26F04-67E5-4FEE-AA3B-FD42701DF8F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39596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AF0BB-BAD6-4B79-82FE-EB1C851535CC}" type="datetimeFigureOut">
              <a:rPr lang="es-PE" smtClean="0"/>
              <a:t>04/05/2020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26F04-67E5-4FEE-AA3B-FD42701DF8F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45520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AF0BB-BAD6-4B79-82FE-EB1C851535CC}" type="datetimeFigureOut">
              <a:rPr lang="es-PE" smtClean="0"/>
              <a:t>04/05/2020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26F04-67E5-4FEE-AA3B-FD42701DF8F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93821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AF0BB-BAD6-4B79-82FE-EB1C851535CC}" type="datetimeFigureOut">
              <a:rPr lang="es-PE" smtClean="0"/>
              <a:t>04/05/2020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26F04-67E5-4FEE-AA3B-FD42701DF8F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01864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1787" y="4724400"/>
            <a:ext cx="3400425" cy="624664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2" y="1406604"/>
            <a:ext cx="914399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 Ext" pitchFamily="34" charset="0"/>
              </a:rPr>
              <a:t>LA BLOCKCHAIN</a:t>
            </a:r>
            <a:endParaRPr lang="es-PE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 Ext" pitchFamily="34" charset="0"/>
            </a:endParaRPr>
          </a:p>
        </p:txBody>
      </p:sp>
      <p:sp>
        <p:nvSpPr>
          <p:cNvPr id="74" name="73 CuadroTexto"/>
          <p:cNvSpPr txBox="1"/>
          <p:nvPr/>
        </p:nvSpPr>
        <p:spPr>
          <a:xfrm>
            <a:off x="1" y="2202359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4400" dirty="0" smtClean="0">
                <a:solidFill>
                  <a:schemeClr val="bg1"/>
                </a:solidFill>
                <a:latin typeface="Tekton Pro Ext" pitchFamily="34" charset="0"/>
              </a:rPr>
              <a:t>“El algoritmo de la confianza”</a:t>
            </a:r>
            <a:endParaRPr lang="es-PE" sz="4400" dirty="0">
              <a:solidFill>
                <a:schemeClr val="bg1"/>
              </a:solidFill>
              <a:latin typeface="Tekton Pro Ext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516252" y="5195666"/>
            <a:ext cx="1819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dirty="0" smtClean="0">
                <a:solidFill>
                  <a:schemeClr val="bg1"/>
                </a:solidFill>
              </a:rPr>
              <a:t>www.stamping.io</a:t>
            </a:r>
            <a:endParaRPr lang="es-P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01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600200" y="6629400"/>
            <a:ext cx="7543800" cy="2286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" name="1 CuadroTexto"/>
          <p:cNvSpPr txBox="1"/>
          <p:nvPr/>
        </p:nvSpPr>
        <p:spPr>
          <a:xfrm>
            <a:off x="173630" y="6550223"/>
            <a:ext cx="13503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 smtClean="0"/>
              <a:t>FUNDAMENTOS</a:t>
            </a:r>
            <a:endParaRPr lang="es-PE" sz="1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604671" y="381000"/>
            <a:ext cx="73548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200" dirty="0" smtClean="0">
                <a:latin typeface="Tekton Pro Ext" pitchFamily="34" charset="0"/>
              </a:rPr>
              <a:t>LA PARADOJA DEL CUMPLEÑOS</a:t>
            </a:r>
            <a:endParaRPr lang="es-PE" sz="3200" dirty="0">
              <a:latin typeface="Tekton Pro Ext" pitchFamily="34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6384" y="6660392"/>
            <a:ext cx="911608" cy="167464"/>
          </a:xfrm>
          <a:prstGeom prst="rect">
            <a:avLst/>
          </a:prstGeom>
        </p:spPr>
      </p:pic>
      <p:sp>
        <p:nvSpPr>
          <p:cNvPr id="60" name="AutoShape 7" descr="Resultado de imagen para casa para av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5" name="4 CuadroTexto"/>
          <p:cNvSpPr txBox="1"/>
          <p:nvPr/>
        </p:nvSpPr>
        <p:spPr>
          <a:xfrm>
            <a:off x="762000" y="1219200"/>
            <a:ext cx="71185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2400" dirty="0" smtClean="0"/>
              <a:t>¿Cuál es la probabilidad que en un grupo de </a:t>
            </a:r>
            <a:r>
              <a:rPr lang="es-PE" sz="3200" dirty="0" smtClean="0"/>
              <a:t>366 </a:t>
            </a:r>
            <a:r>
              <a:rPr lang="es-PE" sz="2400" dirty="0" smtClean="0"/>
              <a:t>personas, al menos 2 cumplan años el mismo día?</a:t>
            </a:r>
            <a:endParaRPr lang="es-PE" sz="24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62000" y="2286000"/>
            <a:ext cx="71185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2400" dirty="0" smtClean="0"/>
              <a:t>¿Cuál es la probabilidad que en un grupo de </a:t>
            </a:r>
            <a:r>
              <a:rPr lang="es-PE" sz="3200" dirty="0" smtClean="0"/>
              <a:t>183 </a:t>
            </a:r>
            <a:r>
              <a:rPr lang="es-PE" sz="2400" dirty="0" smtClean="0"/>
              <a:t>personas, al menos 2 cumplan años el mismo día?</a:t>
            </a:r>
            <a:endParaRPr lang="es-PE" sz="24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806269" y="3505200"/>
            <a:ext cx="71185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2400" dirty="0" smtClean="0"/>
              <a:t>¿Cuál es la probabilidad que en un grupo de </a:t>
            </a:r>
            <a:r>
              <a:rPr lang="es-PE" sz="3200" dirty="0" smtClean="0"/>
              <a:t>23 </a:t>
            </a:r>
            <a:r>
              <a:rPr lang="es-PE" sz="2400" dirty="0" smtClean="0"/>
              <a:t>personas, al menos 2 cumplan años el mismo día?</a:t>
            </a:r>
            <a:endParaRPr lang="es-PE" sz="2400" dirty="0"/>
          </a:p>
        </p:txBody>
      </p:sp>
      <p:sp>
        <p:nvSpPr>
          <p:cNvPr id="17" name="16 CuadroTexto"/>
          <p:cNvSpPr txBox="1"/>
          <p:nvPr/>
        </p:nvSpPr>
        <p:spPr>
          <a:xfrm>
            <a:off x="806269" y="4989493"/>
            <a:ext cx="71185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2400" dirty="0" smtClean="0"/>
              <a:t>¿Cuál es la probabilidad que en un grupo de </a:t>
            </a:r>
            <a:r>
              <a:rPr lang="es-PE" sz="3200" dirty="0" smtClean="0"/>
              <a:t>60 </a:t>
            </a:r>
            <a:r>
              <a:rPr lang="es-PE" sz="2400" dirty="0" smtClean="0"/>
              <a:t>personas, al menos 2 cumplan años el mismo día?</a:t>
            </a:r>
            <a:endParaRPr lang="es-PE" sz="2400" dirty="0"/>
          </a:p>
        </p:txBody>
      </p:sp>
      <p:sp>
        <p:nvSpPr>
          <p:cNvPr id="7" name="6 Rectángulo redondeado"/>
          <p:cNvSpPr/>
          <p:nvPr/>
        </p:nvSpPr>
        <p:spPr>
          <a:xfrm>
            <a:off x="6096000" y="5944429"/>
            <a:ext cx="1295400" cy="493693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400" dirty="0" smtClean="0"/>
              <a:t>99%</a:t>
            </a:r>
            <a:endParaRPr lang="es-PE" sz="2400" dirty="0"/>
          </a:p>
        </p:txBody>
      </p:sp>
      <p:sp>
        <p:nvSpPr>
          <p:cNvPr id="19" name="18 Rectángulo redondeado"/>
          <p:cNvSpPr/>
          <p:nvPr/>
        </p:nvSpPr>
        <p:spPr>
          <a:xfrm>
            <a:off x="6096000" y="4453916"/>
            <a:ext cx="1295400" cy="493693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400" dirty="0" smtClean="0"/>
              <a:t>50%</a:t>
            </a:r>
            <a:endParaRPr lang="es-PE" sz="2400" dirty="0"/>
          </a:p>
        </p:txBody>
      </p:sp>
    </p:spTree>
    <p:extLst>
      <p:ext uri="{BB962C8B-B14F-4D97-AF65-F5344CB8AC3E}">
        <p14:creationId xmlns:p14="http://schemas.microsoft.com/office/powerpoint/2010/main" val="2171312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/>
      <p:bldP spid="16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600200" y="6629400"/>
            <a:ext cx="7543800" cy="2286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" name="1 CuadroTexto"/>
          <p:cNvSpPr txBox="1"/>
          <p:nvPr/>
        </p:nvSpPr>
        <p:spPr>
          <a:xfrm>
            <a:off x="173630" y="6550223"/>
            <a:ext cx="13503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 smtClean="0"/>
              <a:t>FUNDAMENTOS</a:t>
            </a:r>
            <a:endParaRPr lang="es-PE" sz="1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604671" y="381000"/>
            <a:ext cx="45720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200" dirty="0" smtClean="0">
                <a:latin typeface="Tekton Pro Ext" pitchFamily="34" charset="0"/>
              </a:rPr>
              <a:t>Dinámica de grupo 1</a:t>
            </a:r>
            <a:endParaRPr lang="es-PE" sz="3200" dirty="0">
              <a:latin typeface="Tekton Pro Ext" pitchFamily="34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6384" y="6660392"/>
            <a:ext cx="911608" cy="167464"/>
          </a:xfrm>
          <a:prstGeom prst="rect">
            <a:avLst/>
          </a:prstGeom>
        </p:spPr>
      </p:pic>
      <p:sp>
        <p:nvSpPr>
          <p:cNvPr id="60" name="AutoShape 7" descr="Resultado de imagen para casa para av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857"/>
          <a:stretch/>
        </p:blipFill>
        <p:spPr bwMode="auto">
          <a:xfrm>
            <a:off x="814602" y="2054900"/>
            <a:ext cx="3570785" cy="316774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8" name="7 Rectángulo"/>
          <p:cNvSpPr/>
          <p:nvPr/>
        </p:nvSpPr>
        <p:spPr>
          <a:xfrm>
            <a:off x="5706782" y="1600200"/>
            <a:ext cx="229421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4400" dirty="0"/>
              <a:t>D</a:t>
            </a:r>
            <a:r>
              <a:rPr lang="es-PE" sz="4400" dirty="0" smtClean="0"/>
              <a:t> </a:t>
            </a:r>
            <a:r>
              <a:rPr lang="es-PE" sz="4400" dirty="0">
                <a:sym typeface="Wingdings"/>
              </a:rPr>
              <a:t></a:t>
            </a:r>
            <a:r>
              <a:rPr lang="es-PE" sz="4400" dirty="0"/>
              <a:t> </a:t>
            </a:r>
            <a:r>
              <a:rPr lang="es-PE" sz="4400" dirty="0" smtClean="0"/>
              <a:t>F: </a:t>
            </a:r>
            <a:r>
              <a:rPr lang="es-PE" sz="4400" dirty="0"/>
              <a:t>5 </a:t>
            </a:r>
          </a:p>
        </p:txBody>
      </p:sp>
      <p:sp>
        <p:nvSpPr>
          <p:cNvPr id="9" name="8 Flecha abajo"/>
          <p:cNvSpPr/>
          <p:nvPr/>
        </p:nvSpPr>
        <p:spPr>
          <a:xfrm>
            <a:off x="6486198" y="2444028"/>
            <a:ext cx="685800" cy="603972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9 Rectángulo redondeado"/>
          <p:cNvSpPr/>
          <p:nvPr/>
        </p:nvSpPr>
        <p:spPr>
          <a:xfrm>
            <a:off x="4953000" y="3429000"/>
            <a:ext cx="3699188" cy="205740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4000" dirty="0" smtClean="0"/>
              <a:t>“D”  transfiere 5 a “F”</a:t>
            </a:r>
            <a:endParaRPr lang="es-PE" sz="40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990600" y="3505200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400" b="1" dirty="0" smtClean="0">
                <a:solidFill>
                  <a:srgbClr val="C00000"/>
                </a:solidFill>
              </a:rPr>
              <a:t>D       F         1             5</a:t>
            </a:r>
            <a:endParaRPr lang="es-PE" sz="2400" b="1" dirty="0">
              <a:solidFill>
                <a:srgbClr val="C00000"/>
              </a:solidFill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3041557" y="2017578"/>
            <a:ext cx="4620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400" b="1" dirty="0" smtClean="0">
                <a:solidFill>
                  <a:srgbClr val="C00000"/>
                </a:solidFill>
              </a:rPr>
              <a:t>1</a:t>
            </a:r>
            <a:endParaRPr lang="es-PE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479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  <p:bldP spid="11" grpId="0"/>
      <p:bldP spid="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600200" y="6629400"/>
            <a:ext cx="7543800" cy="2286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" name="1 CuadroTexto"/>
          <p:cNvSpPr txBox="1"/>
          <p:nvPr/>
        </p:nvSpPr>
        <p:spPr>
          <a:xfrm>
            <a:off x="173630" y="6550223"/>
            <a:ext cx="13503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 smtClean="0"/>
              <a:t>FUNDAMENTOS</a:t>
            </a:r>
            <a:endParaRPr lang="es-PE" sz="1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604671" y="381000"/>
            <a:ext cx="45720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200" dirty="0" smtClean="0">
                <a:latin typeface="Tekton Pro Ext" pitchFamily="34" charset="0"/>
              </a:rPr>
              <a:t>Dinámica de grupo 1</a:t>
            </a:r>
            <a:endParaRPr lang="es-PE" sz="3200" dirty="0">
              <a:latin typeface="Tekton Pro Ext" pitchFamily="34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6384" y="6660392"/>
            <a:ext cx="911608" cy="167464"/>
          </a:xfrm>
          <a:prstGeom prst="rect">
            <a:avLst/>
          </a:prstGeom>
        </p:spPr>
      </p:pic>
      <p:sp>
        <p:nvSpPr>
          <p:cNvPr id="60" name="AutoShape 7" descr="Resultado de imagen para casa para av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857"/>
          <a:stretch/>
        </p:blipFill>
        <p:spPr bwMode="auto">
          <a:xfrm>
            <a:off x="814602" y="2054900"/>
            <a:ext cx="3570785" cy="316774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8" name="7 Rectángulo"/>
          <p:cNvSpPr/>
          <p:nvPr/>
        </p:nvSpPr>
        <p:spPr>
          <a:xfrm>
            <a:off x="5706782" y="1600200"/>
            <a:ext cx="262764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4400" dirty="0"/>
              <a:t>-</a:t>
            </a:r>
            <a:r>
              <a:rPr lang="es-PE" sz="4400" dirty="0" smtClean="0"/>
              <a:t> </a:t>
            </a:r>
            <a:r>
              <a:rPr lang="es-PE" sz="4400" dirty="0">
                <a:sym typeface="Wingdings"/>
              </a:rPr>
              <a:t></a:t>
            </a:r>
            <a:r>
              <a:rPr lang="es-PE" sz="4400" dirty="0"/>
              <a:t> </a:t>
            </a:r>
            <a:r>
              <a:rPr lang="es-PE" sz="4400" dirty="0" smtClean="0"/>
              <a:t>M: 10 </a:t>
            </a:r>
            <a:endParaRPr lang="es-PE" sz="4400" dirty="0"/>
          </a:p>
        </p:txBody>
      </p:sp>
      <p:sp>
        <p:nvSpPr>
          <p:cNvPr id="9" name="8 Flecha abajo"/>
          <p:cNvSpPr/>
          <p:nvPr/>
        </p:nvSpPr>
        <p:spPr>
          <a:xfrm>
            <a:off x="6486198" y="2444028"/>
            <a:ext cx="685800" cy="603972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9 Rectángulo redondeado"/>
          <p:cNvSpPr/>
          <p:nvPr/>
        </p:nvSpPr>
        <p:spPr>
          <a:xfrm>
            <a:off x="4953000" y="3429000"/>
            <a:ext cx="3699188" cy="205740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4000" dirty="0" smtClean="0"/>
              <a:t>“M” compra 10</a:t>
            </a:r>
            <a:endParaRPr lang="es-PE" sz="40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990600" y="3505200"/>
            <a:ext cx="3657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400" b="1" dirty="0" smtClean="0">
                <a:solidFill>
                  <a:srgbClr val="C00000"/>
                </a:solidFill>
              </a:rPr>
              <a:t>D       F         1             5</a:t>
            </a:r>
          </a:p>
          <a:p>
            <a:endParaRPr lang="es-PE" sz="1200" b="1" dirty="0">
              <a:solidFill>
                <a:srgbClr val="C00000"/>
              </a:solidFill>
            </a:endParaRPr>
          </a:p>
          <a:p>
            <a:r>
              <a:rPr lang="es-PE" sz="2400" b="1" dirty="0" smtClean="0">
                <a:solidFill>
                  <a:srgbClr val="C00000"/>
                </a:solidFill>
              </a:rPr>
              <a:t>-         M       2            10</a:t>
            </a:r>
            <a:endParaRPr lang="es-PE" sz="2400" b="1" dirty="0">
              <a:solidFill>
                <a:srgbClr val="C00000"/>
              </a:solidFill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3041557" y="2017578"/>
            <a:ext cx="4620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400" b="1" dirty="0" smtClean="0">
                <a:solidFill>
                  <a:srgbClr val="C00000"/>
                </a:solidFill>
              </a:rPr>
              <a:t>1</a:t>
            </a:r>
            <a:endParaRPr lang="es-PE" sz="2400" b="1" dirty="0">
              <a:solidFill>
                <a:srgbClr val="C0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57"/>
          <a:stretch/>
        </p:blipFill>
        <p:spPr bwMode="auto">
          <a:xfrm>
            <a:off x="1524000" y="965775"/>
            <a:ext cx="6560525" cy="5470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9189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  <p:bldP spid="11" grpId="0"/>
      <p:bldP spid="3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600200" y="6629400"/>
            <a:ext cx="7543800" cy="2286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" name="1 CuadroTexto"/>
          <p:cNvSpPr txBox="1"/>
          <p:nvPr/>
        </p:nvSpPr>
        <p:spPr>
          <a:xfrm>
            <a:off x="173630" y="6550223"/>
            <a:ext cx="13503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 smtClean="0"/>
              <a:t>FUNDAMENTOS</a:t>
            </a:r>
            <a:endParaRPr lang="es-PE" sz="1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604671" y="381000"/>
            <a:ext cx="45720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200" dirty="0" smtClean="0">
                <a:latin typeface="Tekton Pro Ext" pitchFamily="34" charset="0"/>
              </a:rPr>
              <a:t>Dinámica de grupo 1</a:t>
            </a:r>
            <a:endParaRPr lang="es-PE" sz="3200" dirty="0">
              <a:latin typeface="Tekton Pro Ext" pitchFamily="34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6384" y="6660392"/>
            <a:ext cx="911608" cy="167464"/>
          </a:xfrm>
          <a:prstGeom prst="rect">
            <a:avLst/>
          </a:prstGeom>
        </p:spPr>
      </p:pic>
      <p:sp>
        <p:nvSpPr>
          <p:cNvPr id="60" name="AutoShape 7" descr="Resultado de imagen para casa para av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857"/>
          <a:stretch/>
        </p:blipFill>
        <p:spPr bwMode="auto">
          <a:xfrm>
            <a:off x="990600" y="2097108"/>
            <a:ext cx="3570785" cy="316774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8" name="7 Rectángulo"/>
          <p:cNvSpPr/>
          <p:nvPr/>
        </p:nvSpPr>
        <p:spPr>
          <a:xfrm>
            <a:off x="5909848" y="2362200"/>
            <a:ext cx="247215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4400" dirty="0"/>
              <a:t>-</a:t>
            </a:r>
            <a:r>
              <a:rPr lang="es-PE" sz="4400" dirty="0" smtClean="0"/>
              <a:t> </a:t>
            </a:r>
            <a:r>
              <a:rPr lang="es-PE" sz="4400" dirty="0">
                <a:sym typeface="Wingdings"/>
              </a:rPr>
              <a:t></a:t>
            </a:r>
            <a:r>
              <a:rPr lang="es-PE" sz="4400" dirty="0"/>
              <a:t> </a:t>
            </a:r>
            <a:r>
              <a:rPr lang="es-PE" sz="4400" dirty="0" smtClean="0"/>
              <a:t>A: 10 </a:t>
            </a:r>
            <a:endParaRPr lang="es-PE" sz="44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1166598" y="3547408"/>
            <a:ext cx="3657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400" b="1" dirty="0" smtClean="0">
                <a:solidFill>
                  <a:srgbClr val="C00000"/>
                </a:solidFill>
              </a:rPr>
              <a:t>-         A         1           10</a:t>
            </a:r>
            <a:br>
              <a:rPr lang="es-PE" sz="2400" b="1" dirty="0" smtClean="0">
                <a:solidFill>
                  <a:srgbClr val="C00000"/>
                </a:solidFill>
              </a:rPr>
            </a:br>
            <a:endParaRPr lang="es-PE" sz="1200" b="1" dirty="0" smtClean="0">
              <a:solidFill>
                <a:srgbClr val="C00000"/>
              </a:solidFill>
            </a:endParaRPr>
          </a:p>
          <a:p>
            <a:r>
              <a:rPr lang="es-PE" sz="2400" b="1" dirty="0" smtClean="0">
                <a:solidFill>
                  <a:srgbClr val="C00000"/>
                </a:solidFill>
              </a:rPr>
              <a:t>-         B         2           15</a:t>
            </a:r>
          </a:p>
          <a:p>
            <a:endParaRPr lang="es-PE" sz="1100" b="1" dirty="0">
              <a:solidFill>
                <a:srgbClr val="C00000"/>
              </a:solidFill>
            </a:endParaRPr>
          </a:p>
          <a:p>
            <a:r>
              <a:rPr lang="es-PE" sz="2400" b="1" dirty="0" smtClean="0">
                <a:solidFill>
                  <a:srgbClr val="C00000"/>
                </a:solidFill>
              </a:rPr>
              <a:t>  B      C         3           5</a:t>
            </a:r>
            <a:endParaRPr lang="es-PE" sz="2400" b="1" dirty="0">
              <a:solidFill>
                <a:srgbClr val="C00000"/>
              </a:solidFill>
            </a:endParaRPr>
          </a:p>
          <a:p>
            <a:endParaRPr lang="es-PE" sz="2400" b="1" dirty="0">
              <a:solidFill>
                <a:srgbClr val="C00000"/>
              </a:solidFill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3217555" y="2059786"/>
            <a:ext cx="4620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400" b="1" dirty="0" smtClean="0">
                <a:solidFill>
                  <a:srgbClr val="C00000"/>
                </a:solidFill>
              </a:rPr>
              <a:t>1</a:t>
            </a:r>
            <a:endParaRPr lang="es-PE" sz="2400" b="1" dirty="0">
              <a:solidFill>
                <a:srgbClr val="C00000"/>
              </a:solidFill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5899405" y="3191403"/>
            <a:ext cx="23230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4400" dirty="0"/>
              <a:t>-</a:t>
            </a:r>
            <a:r>
              <a:rPr lang="es-PE" sz="4400" dirty="0" smtClean="0"/>
              <a:t> </a:t>
            </a:r>
            <a:r>
              <a:rPr lang="es-PE" sz="4400" dirty="0">
                <a:sym typeface="Wingdings"/>
              </a:rPr>
              <a:t></a:t>
            </a:r>
            <a:r>
              <a:rPr lang="es-PE" sz="4400" dirty="0"/>
              <a:t> </a:t>
            </a:r>
            <a:r>
              <a:rPr lang="es-PE" sz="4400" dirty="0" smtClean="0"/>
              <a:t>B: 15</a:t>
            </a:r>
            <a:endParaRPr lang="es-PE" sz="4400" dirty="0"/>
          </a:p>
        </p:txBody>
      </p:sp>
      <p:sp>
        <p:nvSpPr>
          <p:cNvPr id="15" name="14 Rectángulo"/>
          <p:cNvSpPr/>
          <p:nvPr/>
        </p:nvSpPr>
        <p:spPr>
          <a:xfrm>
            <a:off x="5733288" y="4031159"/>
            <a:ext cx="216597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4400" dirty="0"/>
              <a:t>B</a:t>
            </a:r>
            <a:r>
              <a:rPr lang="es-PE" sz="4400" dirty="0" smtClean="0"/>
              <a:t> </a:t>
            </a:r>
            <a:r>
              <a:rPr lang="es-PE" sz="4400" dirty="0">
                <a:sym typeface="Wingdings"/>
              </a:rPr>
              <a:t></a:t>
            </a:r>
            <a:r>
              <a:rPr lang="es-PE" sz="4400" dirty="0"/>
              <a:t> </a:t>
            </a:r>
            <a:r>
              <a:rPr lang="es-PE" sz="4400" dirty="0" smtClean="0"/>
              <a:t>C: 5</a:t>
            </a:r>
            <a:endParaRPr lang="es-PE" sz="4400" dirty="0"/>
          </a:p>
        </p:txBody>
      </p:sp>
      <p:sp>
        <p:nvSpPr>
          <p:cNvPr id="5" name="4 CuadroTexto"/>
          <p:cNvSpPr txBox="1"/>
          <p:nvPr/>
        </p:nvSpPr>
        <p:spPr>
          <a:xfrm>
            <a:off x="609600" y="838200"/>
            <a:ext cx="18856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200" b="1" dirty="0" smtClean="0">
                <a:solidFill>
                  <a:srgbClr val="C00000"/>
                </a:solidFill>
              </a:rPr>
              <a:t>El registro</a:t>
            </a:r>
            <a:endParaRPr lang="es-PE" sz="3200" b="1" dirty="0">
              <a:solidFill>
                <a:srgbClr val="C00000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600200" y="5486400"/>
            <a:ext cx="61245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4800" dirty="0" smtClean="0"/>
              <a:t>¿Cuánto tiene  A, B y C?</a:t>
            </a:r>
            <a:endParaRPr lang="es-PE" sz="4800" dirty="0"/>
          </a:p>
        </p:txBody>
      </p:sp>
    </p:spTree>
    <p:extLst>
      <p:ext uri="{BB962C8B-B14F-4D97-AF65-F5344CB8AC3E}">
        <p14:creationId xmlns:p14="http://schemas.microsoft.com/office/powerpoint/2010/main" val="3226117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4" grpId="0"/>
      <p:bldP spid="15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600200" y="6629400"/>
            <a:ext cx="7543800" cy="2286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" name="1 CuadroTexto"/>
          <p:cNvSpPr txBox="1"/>
          <p:nvPr/>
        </p:nvSpPr>
        <p:spPr>
          <a:xfrm>
            <a:off x="173630" y="6550223"/>
            <a:ext cx="13503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 smtClean="0"/>
              <a:t>FUNDAMENTOS</a:t>
            </a:r>
            <a:endParaRPr lang="es-PE" sz="1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604671" y="381000"/>
            <a:ext cx="45720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200" dirty="0" smtClean="0">
                <a:latin typeface="Tekton Pro Ext" pitchFamily="34" charset="0"/>
              </a:rPr>
              <a:t>Dinámica de grupo 1</a:t>
            </a:r>
            <a:endParaRPr lang="es-PE" sz="3200" dirty="0">
              <a:latin typeface="Tekton Pro Ext" pitchFamily="34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6384" y="6660392"/>
            <a:ext cx="911608" cy="167464"/>
          </a:xfrm>
          <a:prstGeom prst="rect">
            <a:avLst/>
          </a:prstGeom>
        </p:spPr>
      </p:pic>
      <p:sp>
        <p:nvSpPr>
          <p:cNvPr id="60" name="AutoShape 7" descr="Resultado de imagen para casa para av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11" name="10 CuadroTexto"/>
          <p:cNvSpPr txBox="1"/>
          <p:nvPr/>
        </p:nvSpPr>
        <p:spPr>
          <a:xfrm>
            <a:off x="1166598" y="3547408"/>
            <a:ext cx="3657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400" b="1" dirty="0" smtClean="0">
                <a:solidFill>
                  <a:srgbClr val="C00000"/>
                </a:solidFill>
              </a:rPr>
              <a:t>-         A         1           10</a:t>
            </a:r>
            <a:br>
              <a:rPr lang="es-PE" sz="2400" b="1" dirty="0" smtClean="0">
                <a:solidFill>
                  <a:srgbClr val="C00000"/>
                </a:solidFill>
              </a:rPr>
            </a:br>
            <a:endParaRPr lang="es-PE" sz="1200" b="1" dirty="0" smtClean="0">
              <a:solidFill>
                <a:srgbClr val="C00000"/>
              </a:solidFill>
            </a:endParaRPr>
          </a:p>
          <a:p>
            <a:r>
              <a:rPr lang="es-PE" sz="2400" b="1" dirty="0" smtClean="0">
                <a:solidFill>
                  <a:srgbClr val="C00000"/>
                </a:solidFill>
              </a:rPr>
              <a:t>-         B         2           15</a:t>
            </a:r>
          </a:p>
          <a:p>
            <a:endParaRPr lang="es-PE" sz="1100" b="1" dirty="0">
              <a:solidFill>
                <a:srgbClr val="C00000"/>
              </a:solidFill>
            </a:endParaRPr>
          </a:p>
          <a:p>
            <a:r>
              <a:rPr lang="es-PE" sz="2400" b="1" dirty="0" smtClean="0">
                <a:solidFill>
                  <a:srgbClr val="C00000"/>
                </a:solidFill>
              </a:rPr>
              <a:t>  B      C         3           5</a:t>
            </a:r>
            <a:endParaRPr lang="es-PE" sz="2400" b="1" dirty="0">
              <a:solidFill>
                <a:srgbClr val="C00000"/>
              </a:solidFill>
            </a:endParaRPr>
          </a:p>
          <a:p>
            <a:endParaRPr lang="es-PE" sz="2400" b="1" dirty="0">
              <a:solidFill>
                <a:srgbClr val="C00000"/>
              </a:solidFill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3217555" y="2059786"/>
            <a:ext cx="4620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400" b="1" dirty="0" smtClean="0">
                <a:solidFill>
                  <a:srgbClr val="C00000"/>
                </a:solidFill>
              </a:rPr>
              <a:t>1</a:t>
            </a:r>
            <a:endParaRPr lang="es-PE" sz="2400" b="1" dirty="0">
              <a:solidFill>
                <a:srgbClr val="C0000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09600" y="838200"/>
            <a:ext cx="21639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200" b="1" dirty="0" smtClean="0">
                <a:solidFill>
                  <a:srgbClr val="C00000"/>
                </a:solidFill>
              </a:rPr>
              <a:t>El consenso</a:t>
            </a:r>
            <a:endParaRPr lang="es-PE" sz="3200" b="1" dirty="0">
              <a:solidFill>
                <a:srgbClr val="C00000"/>
              </a:solidFill>
            </a:endParaRPr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8" t="58568" r="73629" b="10504"/>
          <a:stretch/>
        </p:blipFill>
        <p:spPr bwMode="auto">
          <a:xfrm>
            <a:off x="941697" y="1791478"/>
            <a:ext cx="3107094" cy="3781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16 CuadroTexto"/>
          <p:cNvSpPr txBox="1"/>
          <p:nvPr/>
        </p:nvSpPr>
        <p:spPr>
          <a:xfrm>
            <a:off x="2145912" y="2514600"/>
            <a:ext cx="698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4000" b="1" dirty="0" smtClean="0">
                <a:solidFill>
                  <a:srgbClr val="C00000"/>
                </a:solidFill>
              </a:rPr>
              <a:t>10</a:t>
            </a:r>
            <a:endParaRPr lang="es-PE" sz="4000" b="1" dirty="0">
              <a:solidFill>
                <a:srgbClr val="C00000"/>
              </a:solidFill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5909848" y="2362200"/>
            <a:ext cx="247215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4400" dirty="0"/>
              <a:t>-</a:t>
            </a:r>
            <a:r>
              <a:rPr lang="es-PE" sz="4400" dirty="0" smtClean="0"/>
              <a:t> </a:t>
            </a:r>
            <a:r>
              <a:rPr lang="es-PE" sz="4400" dirty="0">
                <a:sym typeface="Wingdings"/>
              </a:rPr>
              <a:t></a:t>
            </a:r>
            <a:r>
              <a:rPr lang="es-PE" sz="4400" dirty="0"/>
              <a:t> </a:t>
            </a:r>
            <a:r>
              <a:rPr lang="es-PE" sz="4400" dirty="0" smtClean="0"/>
              <a:t>A: 10 </a:t>
            </a:r>
            <a:endParaRPr lang="es-PE" sz="4400" dirty="0"/>
          </a:p>
        </p:txBody>
      </p:sp>
      <p:sp>
        <p:nvSpPr>
          <p:cNvPr id="19" name="18 Rectángulo"/>
          <p:cNvSpPr/>
          <p:nvPr/>
        </p:nvSpPr>
        <p:spPr>
          <a:xfrm>
            <a:off x="5899405" y="3191403"/>
            <a:ext cx="23230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4400" dirty="0"/>
              <a:t>-</a:t>
            </a:r>
            <a:r>
              <a:rPr lang="es-PE" sz="4400" dirty="0" smtClean="0"/>
              <a:t> </a:t>
            </a:r>
            <a:r>
              <a:rPr lang="es-PE" sz="4400" dirty="0">
                <a:sym typeface="Wingdings"/>
              </a:rPr>
              <a:t></a:t>
            </a:r>
            <a:r>
              <a:rPr lang="es-PE" sz="4400" dirty="0"/>
              <a:t> </a:t>
            </a:r>
            <a:r>
              <a:rPr lang="es-PE" sz="4400" dirty="0" smtClean="0"/>
              <a:t>B: 15</a:t>
            </a:r>
            <a:endParaRPr lang="es-PE" sz="4400" dirty="0"/>
          </a:p>
        </p:txBody>
      </p:sp>
      <p:sp>
        <p:nvSpPr>
          <p:cNvPr id="20" name="19 Rectángulo"/>
          <p:cNvSpPr/>
          <p:nvPr/>
        </p:nvSpPr>
        <p:spPr>
          <a:xfrm>
            <a:off x="5733288" y="4031159"/>
            <a:ext cx="216597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4400" dirty="0"/>
              <a:t>B</a:t>
            </a:r>
            <a:r>
              <a:rPr lang="es-PE" sz="4400" dirty="0" smtClean="0"/>
              <a:t> </a:t>
            </a:r>
            <a:r>
              <a:rPr lang="es-PE" sz="4400" dirty="0">
                <a:sym typeface="Wingdings"/>
              </a:rPr>
              <a:t></a:t>
            </a:r>
            <a:r>
              <a:rPr lang="es-PE" sz="4400" dirty="0"/>
              <a:t> </a:t>
            </a:r>
            <a:r>
              <a:rPr lang="es-PE" sz="4400" dirty="0" smtClean="0"/>
              <a:t>C: 5</a:t>
            </a:r>
            <a:endParaRPr lang="es-PE" sz="4400" dirty="0"/>
          </a:p>
        </p:txBody>
      </p:sp>
      <p:sp>
        <p:nvSpPr>
          <p:cNvPr id="21" name="20 CuadroTexto"/>
          <p:cNvSpPr txBox="1"/>
          <p:nvPr/>
        </p:nvSpPr>
        <p:spPr>
          <a:xfrm>
            <a:off x="2159614" y="3330714"/>
            <a:ext cx="698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4000" b="1" dirty="0" smtClean="0">
                <a:solidFill>
                  <a:srgbClr val="C00000"/>
                </a:solidFill>
              </a:rPr>
              <a:t>10</a:t>
            </a:r>
            <a:endParaRPr lang="es-PE" sz="4000" b="1" dirty="0">
              <a:solidFill>
                <a:srgbClr val="C00000"/>
              </a:solidFill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2178275" y="4038600"/>
            <a:ext cx="698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4000" b="1" dirty="0" smtClean="0">
                <a:solidFill>
                  <a:srgbClr val="C00000"/>
                </a:solidFill>
              </a:rPr>
              <a:t>5</a:t>
            </a:r>
            <a:endParaRPr lang="es-PE" sz="4000" b="1" dirty="0">
              <a:solidFill>
                <a:srgbClr val="C00000"/>
              </a:solidFill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3416136" y="4809625"/>
            <a:ext cx="698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4000" b="1" dirty="0">
                <a:solidFill>
                  <a:srgbClr val="C00000"/>
                </a:solidFill>
              </a:rPr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805580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1" grpId="0"/>
      <p:bldP spid="22" grpId="0"/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600200" y="6629400"/>
            <a:ext cx="7543800" cy="2286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" name="1 CuadroTexto"/>
          <p:cNvSpPr txBox="1"/>
          <p:nvPr/>
        </p:nvSpPr>
        <p:spPr>
          <a:xfrm>
            <a:off x="173630" y="6550223"/>
            <a:ext cx="13503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 smtClean="0"/>
              <a:t>FUNDAMENTOS</a:t>
            </a:r>
            <a:endParaRPr lang="es-PE" sz="1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604671" y="381000"/>
            <a:ext cx="45720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200" dirty="0" smtClean="0">
                <a:latin typeface="Tekton Pro Ext" pitchFamily="34" charset="0"/>
              </a:rPr>
              <a:t>Dinámica de grupo 1</a:t>
            </a:r>
            <a:endParaRPr lang="es-PE" sz="3200" dirty="0">
              <a:latin typeface="Tekton Pro Ext" pitchFamily="34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6384" y="6660392"/>
            <a:ext cx="911608" cy="167464"/>
          </a:xfrm>
          <a:prstGeom prst="rect">
            <a:avLst/>
          </a:prstGeom>
        </p:spPr>
      </p:pic>
      <p:sp>
        <p:nvSpPr>
          <p:cNvPr id="60" name="AutoShape 7" descr="Resultado de imagen para casa para av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857"/>
          <a:stretch/>
        </p:blipFill>
        <p:spPr bwMode="auto">
          <a:xfrm>
            <a:off x="990600" y="2097108"/>
            <a:ext cx="3570785" cy="316774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8" name="7 Rectángulo"/>
          <p:cNvSpPr/>
          <p:nvPr/>
        </p:nvSpPr>
        <p:spPr>
          <a:xfrm>
            <a:off x="5909848" y="2362200"/>
            <a:ext cx="218681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4400" dirty="0"/>
              <a:t>C</a:t>
            </a:r>
            <a:r>
              <a:rPr lang="es-PE" sz="4400" dirty="0" smtClean="0"/>
              <a:t> </a:t>
            </a:r>
            <a:r>
              <a:rPr lang="es-PE" sz="4400" dirty="0">
                <a:sym typeface="Wingdings"/>
              </a:rPr>
              <a:t></a:t>
            </a:r>
            <a:r>
              <a:rPr lang="es-PE" sz="4400" dirty="0"/>
              <a:t> </a:t>
            </a:r>
            <a:r>
              <a:rPr lang="es-PE" sz="4400" dirty="0" smtClean="0"/>
              <a:t>A: 3</a:t>
            </a:r>
            <a:endParaRPr lang="es-PE" sz="44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1166598" y="3547408"/>
            <a:ext cx="3657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400" b="1" dirty="0" smtClean="0">
                <a:solidFill>
                  <a:srgbClr val="C00000"/>
                </a:solidFill>
              </a:rPr>
              <a:t>C         A         1           3</a:t>
            </a:r>
            <a:br>
              <a:rPr lang="es-PE" sz="2400" b="1" dirty="0" smtClean="0">
                <a:solidFill>
                  <a:srgbClr val="C00000"/>
                </a:solidFill>
              </a:rPr>
            </a:br>
            <a:endParaRPr lang="es-PE" sz="1200" b="1" dirty="0" smtClean="0">
              <a:solidFill>
                <a:srgbClr val="C00000"/>
              </a:solidFill>
            </a:endParaRPr>
          </a:p>
          <a:p>
            <a:r>
              <a:rPr lang="es-PE" sz="2400" b="1" dirty="0" smtClean="0">
                <a:solidFill>
                  <a:srgbClr val="C00000"/>
                </a:solidFill>
              </a:rPr>
              <a:t>B         A          2         </a:t>
            </a:r>
            <a:r>
              <a:rPr lang="es-PE" sz="2400" b="1" dirty="0">
                <a:solidFill>
                  <a:srgbClr val="C00000"/>
                </a:solidFill>
              </a:rPr>
              <a:t> </a:t>
            </a:r>
            <a:r>
              <a:rPr lang="es-PE" sz="2400" b="1" dirty="0" smtClean="0">
                <a:solidFill>
                  <a:srgbClr val="C00000"/>
                </a:solidFill>
              </a:rPr>
              <a:t>5</a:t>
            </a:r>
          </a:p>
          <a:p>
            <a:endParaRPr lang="es-PE" sz="1100" b="1" dirty="0">
              <a:solidFill>
                <a:srgbClr val="C00000"/>
              </a:solidFill>
            </a:endParaRPr>
          </a:p>
          <a:p>
            <a:r>
              <a:rPr lang="es-PE" sz="2400" b="1" dirty="0" smtClean="0">
                <a:solidFill>
                  <a:srgbClr val="C00000"/>
                </a:solidFill>
              </a:rPr>
              <a:t>A         B         3           2</a:t>
            </a:r>
            <a:endParaRPr lang="es-PE" sz="2400" b="1" dirty="0">
              <a:solidFill>
                <a:srgbClr val="C00000"/>
              </a:solidFill>
            </a:endParaRPr>
          </a:p>
          <a:p>
            <a:endParaRPr lang="es-PE" sz="2400" b="1" dirty="0">
              <a:solidFill>
                <a:srgbClr val="C00000"/>
              </a:solidFill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3217555" y="2059786"/>
            <a:ext cx="4620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400" b="1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5899405" y="3191403"/>
            <a:ext cx="219162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4400" dirty="0"/>
              <a:t>B</a:t>
            </a:r>
            <a:r>
              <a:rPr lang="es-PE" sz="4400" dirty="0" smtClean="0"/>
              <a:t> </a:t>
            </a:r>
            <a:r>
              <a:rPr lang="es-PE" sz="4400" dirty="0">
                <a:sym typeface="Wingdings"/>
              </a:rPr>
              <a:t></a:t>
            </a:r>
            <a:r>
              <a:rPr lang="es-PE" sz="4400" dirty="0"/>
              <a:t> </a:t>
            </a:r>
            <a:r>
              <a:rPr lang="es-PE" sz="4400" dirty="0" smtClean="0"/>
              <a:t>A: 5</a:t>
            </a:r>
            <a:endParaRPr lang="es-PE" sz="4400" dirty="0"/>
          </a:p>
        </p:txBody>
      </p:sp>
      <p:sp>
        <p:nvSpPr>
          <p:cNvPr id="15" name="14 Rectángulo"/>
          <p:cNvSpPr/>
          <p:nvPr/>
        </p:nvSpPr>
        <p:spPr>
          <a:xfrm>
            <a:off x="5892561" y="4049820"/>
            <a:ext cx="219162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4400" dirty="0"/>
              <a:t>A</a:t>
            </a:r>
            <a:r>
              <a:rPr lang="es-PE" sz="4400" dirty="0" smtClean="0"/>
              <a:t> </a:t>
            </a:r>
            <a:r>
              <a:rPr lang="es-PE" sz="4400" dirty="0">
                <a:sym typeface="Wingdings"/>
              </a:rPr>
              <a:t></a:t>
            </a:r>
            <a:r>
              <a:rPr lang="es-PE" sz="4400" dirty="0"/>
              <a:t> B</a:t>
            </a:r>
            <a:r>
              <a:rPr lang="es-PE" sz="4400" dirty="0" smtClean="0"/>
              <a:t>: </a:t>
            </a:r>
            <a:r>
              <a:rPr lang="es-PE" sz="4400" dirty="0"/>
              <a:t>2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609600" y="838200"/>
            <a:ext cx="18856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200" b="1" dirty="0" smtClean="0">
                <a:solidFill>
                  <a:srgbClr val="C00000"/>
                </a:solidFill>
              </a:rPr>
              <a:t>El registro</a:t>
            </a:r>
            <a:endParaRPr lang="es-PE" sz="3200" b="1" dirty="0">
              <a:solidFill>
                <a:srgbClr val="C00000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600200" y="5486400"/>
            <a:ext cx="61245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4800" dirty="0" smtClean="0"/>
              <a:t>¿Cuánto tiene  A, B y C?</a:t>
            </a:r>
            <a:endParaRPr lang="es-PE" sz="4800" dirty="0"/>
          </a:p>
        </p:txBody>
      </p:sp>
    </p:spTree>
    <p:extLst>
      <p:ext uri="{BB962C8B-B14F-4D97-AF65-F5344CB8AC3E}">
        <p14:creationId xmlns:p14="http://schemas.microsoft.com/office/powerpoint/2010/main" val="369319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4" grpId="0"/>
      <p:bldP spid="15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8" t="58568" r="73629" b="10504"/>
          <a:stretch/>
        </p:blipFill>
        <p:spPr bwMode="auto">
          <a:xfrm>
            <a:off x="-5096" y="1791478"/>
            <a:ext cx="3107094" cy="3781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8" t="58568" r="73629" b="10504"/>
          <a:stretch/>
        </p:blipFill>
        <p:spPr bwMode="auto">
          <a:xfrm>
            <a:off x="4820817" y="1857176"/>
            <a:ext cx="3554103" cy="3781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954443" y="1422975"/>
            <a:ext cx="2074757" cy="4825425"/>
          </a:xfrm>
          <a:prstGeom prst="rect">
            <a:avLst/>
          </a:prstGeom>
          <a:solidFill>
            <a:srgbClr val="F2F2F2">
              <a:alpha val="80000"/>
            </a:srgb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" name="2 Rectángulo"/>
          <p:cNvSpPr/>
          <p:nvPr/>
        </p:nvSpPr>
        <p:spPr>
          <a:xfrm>
            <a:off x="1600200" y="6629400"/>
            <a:ext cx="7543800" cy="2286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" name="1 CuadroTexto"/>
          <p:cNvSpPr txBox="1"/>
          <p:nvPr/>
        </p:nvSpPr>
        <p:spPr>
          <a:xfrm>
            <a:off x="173630" y="6550223"/>
            <a:ext cx="13503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 smtClean="0"/>
              <a:t>FUNDAMENTOS</a:t>
            </a:r>
            <a:endParaRPr lang="es-PE" sz="1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604671" y="381000"/>
            <a:ext cx="45720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200" dirty="0" smtClean="0">
                <a:latin typeface="Tekton Pro Ext" pitchFamily="34" charset="0"/>
              </a:rPr>
              <a:t>Dinámica de grupo 1</a:t>
            </a:r>
            <a:endParaRPr lang="es-PE" sz="3200" dirty="0">
              <a:latin typeface="Tekton Pro Ext" pitchFamily="34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6384" y="6660392"/>
            <a:ext cx="911608" cy="167464"/>
          </a:xfrm>
          <a:prstGeom prst="rect">
            <a:avLst/>
          </a:prstGeom>
        </p:spPr>
      </p:pic>
      <p:sp>
        <p:nvSpPr>
          <p:cNvPr id="60" name="AutoShape 7" descr="Resultado de imagen para casa para av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34" name="33 CuadroTexto"/>
          <p:cNvSpPr txBox="1"/>
          <p:nvPr/>
        </p:nvSpPr>
        <p:spPr>
          <a:xfrm>
            <a:off x="2270762" y="2059786"/>
            <a:ext cx="4620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400" b="1" dirty="0" smtClean="0">
                <a:solidFill>
                  <a:srgbClr val="C00000"/>
                </a:solidFill>
              </a:rPr>
              <a:t>1</a:t>
            </a:r>
            <a:endParaRPr lang="es-PE" sz="2400" b="1" dirty="0">
              <a:solidFill>
                <a:srgbClr val="C0000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09600" y="838200"/>
            <a:ext cx="21639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200" b="1" dirty="0" smtClean="0">
                <a:solidFill>
                  <a:srgbClr val="C00000"/>
                </a:solidFill>
              </a:rPr>
              <a:t>El consenso</a:t>
            </a:r>
            <a:endParaRPr lang="es-PE" sz="3200" b="1" dirty="0">
              <a:solidFill>
                <a:srgbClr val="C00000"/>
              </a:solidFill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1199119" y="2514600"/>
            <a:ext cx="698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4000" b="1" dirty="0" smtClean="0">
                <a:solidFill>
                  <a:srgbClr val="C00000"/>
                </a:solidFill>
              </a:rPr>
              <a:t>10</a:t>
            </a:r>
            <a:endParaRPr lang="es-PE" sz="4000" b="1" dirty="0">
              <a:solidFill>
                <a:srgbClr val="C00000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2821" y="3330714"/>
            <a:ext cx="698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4000" b="1" dirty="0" smtClean="0">
                <a:solidFill>
                  <a:srgbClr val="C00000"/>
                </a:solidFill>
              </a:rPr>
              <a:t>10</a:t>
            </a:r>
            <a:endParaRPr lang="es-PE" sz="4000" b="1" dirty="0">
              <a:solidFill>
                <a:srgbClr val="C00000"/>
              </a:solidFill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1231482" y="4038600"/>
            <a:ext cx="698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4000" b="1" dirty="0" smtClean="0">
                <a:solidFill>
                  <a:srgbClr val="C00000"/>
                </a:solidFill>
              </a:rPr>
              <a:t>5</a:t>
            </a:r>
            <a:endParaRPr lang="es-PE" sz="4000" b="1" dirty="0">
              <a:solidFill>
                <a:srgbClr val="C00000"/>
              </a:solidFill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2469343" y="4809625"/>
            <a:ext cx="698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4000" b="1" dirty="0">
                <a:solidFill>
                  <a:srgbClr val="C00000"/>
                </a:solidFill>
              </a:rPr>
              <a:t>#</a:t>
            </a:r>
          </a:p>
        </p:txBody>
      </p:sp>
      <p:sp>
        <p:nvSpPr>
          <p:cNvPr id="24" name="23 Rectángulo"/>
          <p:cNvSpPr/>
          <p:nvPr/>
        </p:nvSpPr>
        <p:spPr>
          <a:xfrm>
            <a:off x="3141487" y="2528205"/>
            <a:ext cx="16417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3200" dirty="0"/>
              <a:t>C</a:t>
            </a:r>
            <a:r>
              <a:rPr lang="es-PE" sz="3200" dirty="0" smtClean="0"/>
              <a:t> </a:t>
            </a:r>
            <a:r>
              <a:rPr lang="es-PE" sz="3200" dirty="0">
                <a:sym typeface="Wingdings"/>
              </a:rPr>
              <a:t></a:t>
            </a:r>
            <a:r>
              <a:rPr lang="es-PE" sz="3200" dirty="0"/>
              <a:t> </a:t>
            </a:r>
            <a:r>
              <a:rPr lang="es-PE" sz="3200" dirty="0" smtClean="0"/>
              <a:t>A: 3</a:t>
            </a:r>
            <a:endParaRPr lang="es-PE" sz="3200" dirty="0"/>
          </a:p>
        </p:txBody>
      </p:sp>
      <p:sp>
        <p:nvSpPr>
          <p:cNvPr id="25" name="24 Rectángulo"/>
          <p:cNvSpPr/>
          <p:nvPr/>
        </p:nvSpPr>
        <p:spPr>
          <a:xfrm>
            <a:off x="3131044" y="3357408"/>
            <a:ext cx="164500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3200" dirty="0"/>
              <a:t>B</a:t>
            </a:r>
            <a:r>
              <a:rPr lang="es-PE" sz="3200" dirty="0" smtClean="0"/>
              <a:t> </a:t>
            </a:r>
            <a:r>
              <a:rPr lang="es-PE" sz="3200" dirty="0">
                <a:sym typeface="Wingdings"/>
              </a:rPr>
              <a:t></a:t>
            </a:r>
            <a:r>
              <a:rPr lang="es-PE" sz="3200" dirty="0"/>
              <a:t> </a:t>
            </a:r>
            <a:r>
              <a:rPr lang="es-PE" sz="3200" dirty="0" smtClean="0"/>
              <a:t>A: 5</a:t>
            </a:r>
            <a:endParaRPr lang="es-PE" sz="3200" dirty="0"/>
          </a:p>
        </p:txBody>
      </p:sp>
      <p:sp>
        <p:nvSpPr>
          <p:cNvPr id="26" name="25 Rectángulo"/>
          <p:cNvSpPr/>
          <p:nvPr/>
        </p:nvSpPr>
        <p:spPr>
          <a:xfrm>
            <a:off x="3124200" y="4215825"/>
            <a:ext cx="164500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3200" dirty="0"/>
              <a:t>A</a:t>
            </a:r>
            <a:r>
              <a:rPr lang="es-PE" sz="3200" dirty="0" smtClean="0"/>
              <a:t> </a:t>
            </a:r>
            <a:r>
              <a:rPr lang="es-PE" sz="3200" dirty="0">
                <a:sym typeface="Wingdings"/>
              </a:rPr>
              <a:t></a:t>
            </a:r>
            <a:r>
              <a:rPr lang="es-PE" sz="3200" dirty="0"/>
              <a:t> B</a:t>
            </a:r>
            <a:r>
              <a:rPr lang="es-PE" sz="3200" dirty="0" smtClean="0"/>
              <a:t>: </a:t>
            </a:r>
            <a:r>
              <a:rPr lang="es-PE" sz="3200" dirty="0"/>
              <a:t>2</a:t>
            </a:r>
          </a:p>
        </p:txBody>
      </p:sp>
      <p:sp>
        <p:nvSpPr>
          <p:cNvPr id="27" name="26 CuadroTexto"/>
          <p:cNvSpPr txBox="1"/>
          <p:nvPr/>
        </p:nvSpPr>
        <p:spPr>
          <a:xfrm>
            <a:off x="6597868" y="1968331"/>
            <a:ext cx="16519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400" b="1" dirty="0" smtClean="0">
                <a:solidFill>
                  <a:srgbClr val="C00000"/>
                </a:solidFill>
              </a:rPr>
              <a:t>Nuevo</a:t>
            </a:r>
            <a:endParaRPr lang="es-PE" sz="2400" b="1" dirty="0">
              <a:solidFill>
                <a:srgbClr val="C00000"/>
              </a:solidFill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5899929" y="2613384"/>
            <a:ext cx="17402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4000" b="1" dirty="0" smtClean="0">
                <a:solidFill>
                  <a:srgbClr val="C00000"/>
                </a:solidFill>
              </a:rPr>
              <a:t>10+3</a:t>
            </a:r>
            <a:endParaRPr lang="es-PE" sz="4000" b="1" dirty="0">
              <a:solidFill>
                <a:srgbClr val="C00000"/>
              </a:solidFill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5913631" y="3429498"/>
            <a:ext cx="2071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4000" b="1" dirty="0" smtClean="0">
                <a:solidFill>
                  <a:srgbClr val="C00000"/>
                </a:solidFill>
              </a:rPr>
              <a:t>10-5</a:t>
            </a:r>
            <a:endParaRPr lang="es-PE" sz="4000" b="1" dirty="0">
              <a:solidFill>
                <a:srgbClr val="C00000"/>
              </a:solidFill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5932291" y="4137384"/>
            <a:ext cx="1707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4000" b="1" dirty="0" smtClean="0">
                <a:solidFill>
                  <a:srgbClr val="C00000"/>
                </a:solidFill>
              </a:rPr>
              <a:t>5-3</a:t>
            </a:r>
            <a:endParaRPr lang="es-PE" sz="4000" b="1" dirty="0">
              <a:solidFill>
                <a:srgbClr val="C00000"/>
              </a:solidFill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7779753" y="4863931"/>
            <a:ext cx="698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4000" b="1" dirty="0">
                <a:solidFill>
                  <a:srgbClr val="C00000"/>
                </a:solidFill>
              </a:rPr>
              <a:t>#</a:t>
            </a:r>
          </a:p>
        </p:txBody>
      </p:sp>
      <p:sp>
        <p:nvSpPr>
          <p:cNvPr id="33" name="32 CuadroTexto"/>
          <p:cNvSpPr txBox="1"/>
          <p:nvPr/>
        </p:nvSpPr>
        <p:spPr>
          <a:xfrm>
            <a:off x="5887617" y="2611017"/>
            <a:ext cx="236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4000" b="1" dirty="0" smtClean="0">
                <a:solidFill>
                  <a:srgbClr val="C00000"/>
                </a:solidFill>
              </a:rPr>
              <a:t>10+3+5 </a:t>
            </a:r>
            <a:endParaRPr lang="es-PE" sz="4000" b="1" dirty="0">
              <a:solidFill>
                <a:srgbClr val="C00000"/>
              </a:solidFill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5896252" y="2611017"/>
            <a:ext cx="236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4000" b="1" dirty="0" smtClean="0">
                <a:solidFill>
                  <a:srgbClr val="C00000"/>
                </a:solidFill>
              </a:rPr>
              <a:t>10+3+5-2 </a:t>
            </a:r>
            <a:endParaRPr lang="es-PE" sz="4000" b="1" dirty="0">
              <a:solidFill>
                <a:srgbClr val="C00000"/>
              </a:solidFill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5906278" y="3434792"/>
            <a:ext cx="2071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4000" b="1" dirty="0" smtClean="0">
                <a:solidFill>
                  <a:srgbClr val="C00000"/>
                </a:solidFill>
              </a:rPr>
              <a:t>10-5+2</a:t>
            </a:r>
            <a:endParaRPr lang="es-PE" sz="4000" b="1" dirty="0">
              <a:solidFill>
                <a:srgbClr val="C00000"/>
              </a:solidFill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1548451" y="1905000"/>
            <a:ext cx="16519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400" b="1" dirty="0" smtClean="0">
                <a:solidFill>
                  <a:srgbClr val="C00000"/>
                </a:solidFill>
              </a:rPr>
              <a:t>Anterior</a:t>
            </a:r>
            <a:endParaRPr lang="es-PE" sz="2400" b="1" dirty="0">
              <a:solidFill>
                <a:srgbClr val="C00000"/>
              </a:solidFill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8057225" y="2654131"/>
            <a:ext cx="11069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PE" sz="4000" b="1" dirty="0" smtClean="0">
                <a:solidFill>
                  <a:srgbClr val="C00000"/>
                </a:solidFill>
              </a:rPr>
              <a:t>= 16</a:t>
            </a:r>
            <a:endParaRPr lang="es-PE" sz="4000" b="1" dirty="0">
              <a:solidFill>
                <a:srgbClr val="C00000"/>
              </a:solidFill>
            </a:endParaRPr>
          </a:p>
        </p:txBody>
      </p:sp>
      <p:sp>
        <p:nvSpPr>
          <p:cNvPr id="39" name="38 CuadroTexto"/>
          <p:cNvSpPr txBox="1"/>
          <p:nvPr/>
        </p:nvSpPr>
        <p:spPr>
          <a:xfrm>
            <a:off x="7904825" y="3358592"/>
            <a:ext cx="11069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PE" sz="4000" b="1" dirty="0" smtClean="0">
                <a:solidFill>
                  <a:srgbClr val="C00000"/>
                </a:solidFill>
              </a:rPr>
              <a:t>=  7</a:t>
            </a:r>
            <a:endParaRPr lang="es-PE" sz="4000" b="1" dirty="0">
              <a:solidFill>
                <a:srgbClr val="C00000"/>
              </a:solidFill>
            </a:endParaRPr>
          </a:p>
        </p:txBody>
      </p:sp>
      <p:sp>
        <p:nvSpPr>
          <p:cNvPr id="40" name="39 CuadroTexto"/>
          <p:cNvSpPr txBox="1"/>
          <p:nvPr/>
        </p:nvSpPr>
        <p:spPr>
          <a:xfrm>
            <a:off x="7904825" y="4196792"/>
            <a:ext cx="11069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PE" sz="4000" b="1" dirty="0" smtClean="0">
                <a:solidFill>
                  <a:srgbClr val="C00000"/>
                </a:solidFill>
              </a:rPr>
              <a:t>=  2</a:t>
            </a:r>
            <a:endParaRPr lang="es-PE" sz="4000" b="1" dirty="0">
              <a:solidFill>
                <a:srgbClr val="C00000"/>
              </a:solidFill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2954443" y="1395511"/>
            <a:ext cx="2074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2400" b="1" dirty="0" smtClean="0"/>
              <a:t>Transacciones</a:t>
            </a:r>
            <a:endParaRPr lang="es-PE" sz="2400" b="1" dirty="0"/>
          </a:p>
        </p:txBody>
      </p:sp>
    </p:spTree>
    <p:extLst>
      <p:ext uri="{BB962C8B-B14F-4D97-AF65-F5344CB8AC3E}">
        <p14:creationId xmlns:p14="http://schemas.microsoft.com/office/powerpoint/2010/main" val="345624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4" grpId="0"/>
      <p:bldP spid="25" grpId="0"/>
      <p:bldP spid="26" grpId="0"/>
      <p:bldP spid="27" grpId="0"/>
      <p:bldP spid="29" grpId="0"/>
      <p:bldP spid="30" grpId="0"/>
      <p:bldP spid="31" grpId="0"/>
      <p:bldP spid="32" grpId="0"/>
      <p:bldP spid="33" grpId="0"/>
      <p:bldP spid="35" grpId="0"/>
      <p:bldP spid="36" grpId="0"/>
      <p:bldP spid="38" grpId="0"/>
      <p:bldP spid="39" grpId="0"/>
      <p:bldP spid="40" grpId="0"/>
      <p:bldP spid="4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600200" y="6629400"/>
            <a:ext cx="7543800" cy="2286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" name="1 CuadroTexto"/>
          <p:cNvSpPr txBox="1"/>
          <p:nvPr/>
        </p:nvSpPr>
        <p:spPr>
          <a:xfrm>
            <a:off x="173630" y="6550223"/>
            <a:ext cx="13503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 smtClean="0"/>
              <a:t>FUNDAMENTOS</a:t>
            </a:r>
            <a:endParaRPr lang="es-PE" sz="1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604671" y="381000"/>
            <a:ext cx="41147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200" dirty="0" smtClean="0">
                <a:latin typeface="Tekton Pro Ext" pitchFamily="34" charset="0"/>
              </a:rPr>
              <a:t>EL DOBLE GASTO</a:t>
            </a:r>
            <a:endParaRPr lang="es-PE" sz="3200" dirty="0">
              <a:latin typeface="Tekton Pro Ext" pitchFamily="34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6384" y="6660392"/>
            <a:ext cx="911608" cy="167464"/>
          </a:xfrm>
          <a:prstGeom prst="rect">
            <a:avLst/>
          </a:prstGeom>
        </p:spPr>
      </p:pic>
      <p:sp>
        <p:nvSpPr>
          <p:cNvPr id="60" name="AutoShape 7" descr="Resultado de imagen para casa para av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grpSp>
        <p:nvGrpSpPr>
          <p:cNvPr id="13" name="12 Grupo"/>
          <p:cNvGrpSpPr/>
          <p:nvPr/>
        </p:nvGrpSpPr>
        <p:grpSpPr>
          <a:xfrm>
            <a:off x="6207325" y="1280017"/>
            <a:ext cx="1394483" cy="1795034"/>
            <a:chOff x="686865" y="4595327"/>
            <a:chExt cx="1394483" cy="1795034"/>
          </a:xfrm>
        </p:grpSpPr>
        <p:pic>
          <p:nvPicPr>
            <p:cNvPr id="14" name="13 Imagen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6865" y="4595327"/>
              <a:ext cx="1394483" cy="1464526"/>
            </a:xfrm>
            <a:prstGeom prst="rect">
              <a:avLst/>
            </a:prstGeom>
          </p:spPr>
        </p:pic>
        <p:sp>
          <p:nvSpPr>
            <p:cNvPr id="18" name="17 CuadroTexto"/>
            <p:cNvSpPr txBox="1"/>
            <p:nvPr/>
          </p:nvSpPr>
          <p:spPr>
            <a:xfrm>
              <a:off x="1266750" y="6021029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PE" dirty="0" smtClean="0"/>
                <a:t>B</a:t>
              </a:r>
              <a:endParaRPr lang="es-PE" dirty="0"/>
            </a:p>
          </p:txBody>
        </p:sp>
      </p:grpSp>
      <p:grpSp>
        <p:nvGrpSpPr>
          <p:cNvPr id="20" name="19 Grupo"/>
          <p:cNvGrpSpPr/>
          <p:nvPr/>
        </p:nvGrpSpPr>
        <p:grpSpPr>
          <a:xfrm>
            <a:off x="762000" y="2311845"/>
            <a:ext cx="1236518" cy="1879155"/>
            <a:chOff x="4254465" y="1796199"/>
            <a:chExt cx="1229973" cy="1667378"/>
          </a:xfrm>
        </p:grpSpPr>
        <p:pic>
          <p:nvPicPr>
            <p:cNvPr id="21" name="20 Imagen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0178"/>
            <a:stretch/>
          </p:blipFill>
          <p:spPr>
            <a:xfrm>
              <a:off x="4254465" y="1796199"/>
              <a:ext cx="1229973" cy="1540893"/>
            </a:xfrm>
            <a:prstGeom prst="rect">
              <a:avLst/>
            </a:prstGeom>
          </p:spPr>
        </p:pic>
        <p:sp>
          <p:nvSpPr>
            <p:cNvPr id="22" name="21 CuadroTexto"/>
            <p:cNvSpPr txBox="1"/>
            <p:nvPr/>
          </p:nvSpPr>
          <p:spPr>
            <a:xfrm>
              <a:off x="4860837" y="3135868"/>
              <a:ext cx="316034" cy="3277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PE" dirty="0" smtClean="0"/>
                <a:t>A</a:t>
              </a:r>
              <a:endParaRPr lang="es-PE" dirty="0"/>
            </a:p>
          </p:txBody>
        </p:sp>
      </p:grpSp>
      <p:sp>
        <p:nvSpPr>
          <p:cNvPr id="8" name="7 Rectángulo redondeado"/>
          <p:cNvSpPr/>
          <p:nvPr/>
        </p:nvSpPr>
        <p:spPr>
          <a:xfrm>
            <a:off x="929515" y="1736308"/>
            <a:ext cx="1201883" cy="57553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400" dirty="0" smtClean="0"/>
              <a:t>10</a:t>
            </a:r>
            <a:endParaRPr lang="es-PE" sz="2400" dirty="0"/>
          </a:p>
        </p:txBody>
      </p:sp>
      <p:sp>
        <p:nvSpPr>
          <p:cNvPr id="9" name="8 Cubo"/>
          <p:cNvSpPr/>
          <p:nvPr/>
        </p:nvSpPr>
        <p:spPr>
          <a:xfrm>
            <a:off x="3096208" y="2940299"/>
            <a:ext cx="1351062" cy="1232040"/>
          </a:xfrm>
          <a:prstGeom prst="cub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400" dirty="0" smtClean="0"/>
              <a:t>A </a:t>
            </a:r>
            <a:r>
              <a:rPr lang="es-PE" sz="1400" dirty="0" smtClean="0">
                <a:sym typeface="Wingdings" panose="05000000000000000000" pitchFamily="2" charset="2"/>
              </a:rPr>
              <a:t> B: 10</a:t>
            </a:r>
            <a:endParaRPr lang="es-PE" sz="1400" dirty="0"/>
          </a:p>
        </p:txBody>
      </p:sp>
      <p:cxnSp>
        <p:nvCxnSpPr>
          <p:cNvPr id="11" name="10 Conector angular"/>
          <p:cNvCxnSpPr>
            <a:stCxn id="9" idx="5"/>
            <a:endCxn id="14" idx="1"/>
          </p:cNvCxnSpPr>
          <p:nvPr/>
        </p:nvCxnSpPr>
        <p:spPr>
          <a:xfrm flipV="1">
            <a:off x="4447270" y="2012280"/>
            <a:ext cx="1760055" cy="1390034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angular"/>
          <p:cNvCxnSpPr>
            <a:stCxn id="21" idx="3"/>
            <a:endCxn id="9" idx="2"/>
          </p:cNvCxnSpPr>
          <p:nvPr/>
        </p:nvCxnSpPr>
        <p:spPr>
          <a:xfrm>
            <a:off x="1998518" y="3180148"/>
            <a:ext cx="1097690" cy="53017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Cubo"/>
          <p:cNvSpPr/>
          <p:nvPr/>
        </p:nvSpPr>
        <p:spPr>
          <a:xfrm>
            <a:off x="3096208" y="4717980"/>
            <a:ext cx="1351062" cy="1232040"/>
          </a:xfrm>
          <a:prstGeom prst="cub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400" dirty="0" smtClean="0"/>
              <a:t>A </a:t>
            </a:r>
            <a:r>
              <a:rPr lang="es-PE" sz="1400" dirty="0" smtClean="0">
                <a:sym typeface="Wingdings" panose="05000000000000000000" pitchFamily="2" charset="2"/>
              </a:rPr>
              <a:t> C: 10</a:t>
            </a:r>
            <a:endParaRPr lang="es-PE" sz="1400" dirty="0"/>
          </a:p>
        </p:txBody>
      </p:sp>
      <p:grpSp>
        <p:nvGrpSpPr>
          <p:cNvPr id="34" name="33 Grupo"/>
          <p:cNvGrpSpPr/>
          <p:nvPr/>
        </p:nvGrpSpPr>
        <p:grpSpPr>
          <a:xfrm>
            <a:off x="6172200" y="3538966"/>
            <a:ext cx="1394483" cy="1795034"/>
            <a:chOff x="686865" y="4595327"/>
            <a:chExt cx="1394483" cy="1795034"/>
          </a:xfrm>
        </p:grpSpPr>
        <p:pic>
          <p:nvPicPr>
            <p:cNvPr id="35" name="34 Imagen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6865" y="4595327"/>
              <a:ext cx="1394483" cy="1464526"/>
            </a:xfrm>
            <a:prstGeom prst="rect">
              <a:avLst/>
            </a:prstGeom>
          </p:spPr>
        </p:pic>
        <p:sp>
          <p:nvSpPr>
            <p:cNvPr id="36" name="35 CuadroTexto"/>
            <p:cNvSpPr txBox="1"/>
            <p:nvPr/>
          </p:nvSpPr>
          <p:spPr>
            <a:xfrm>
              <a:off x="1266750" y="6021029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PE" dirty="0" smtClean="0"/>
                <a:t>C</a:t>
              </a:r>
              <a:endParaRPr lang="es-PE" dirty="0"/>
            </a:p>
          </p:txBody>
        </p:sp>
      </p:grpSp>
      <p:cxnSp>
        <p:nvCxnSpPr>
          <p:cNvPr id="37" name="36 Conector angular"/>
          <p:cNvCxnSpPr>
            <a:stCxn id="33" idx="5"/>
            <a:endCxn id="35" idx="1"/>
          </p:cNvCxnSpPr>
          <p:nvPr/>
        </p:nvCxnSpPr>
        <p:spPr>
          <a:xfrm flipV="1">
            <a:off x="4447270" y="4271229"/>
            <a:ext cx="1724930" cy="90876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angular"/>
          <p:cNvCxnSpPr>
            <a:stCxn id="21" idx="3"/>
            <a:endCxn id="33" idx="2"/>
          </p:cNvCxnSpPr>
          <p:nvPr/>
        </p:nvCxnSpPr>
        <p:spPr>
          <a:xfrm>
            <a:off x="1998518" y="3180148"/>
            <a:ext cx="1097690" cy="230785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9226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3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8" t="58568" r="73629" b="10504"/>
          <a:stretch/>
        </p:blipFill>
        <p:spPr bwMode="auto">
          <a:xfrm>
            <a:off x="449344" y="2248678"/>
            <a:ext cx="3107094" cy="3781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3408883" y="1880175"/>
            <a:ext cx="2074757" cy="4444425"/>
          </a:xfrm>
          <a:prstGeom prst="rect">
            <a:avLst/>
          </a:prstGeom>
          <a:solidFill>
            <a:srgbClr val="F2F2F2">
              <a:alpha val="80000"/>
            </a:srgb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" name="2 Rectángulo"/>
          <p:cNvSpPr/>
          <p:nvPr/>
        </p:nvSpPr>
        <p:spPr>
          <a:xfrm>
            <a:off x="1600200" y="6629400"/>
            <a:ext cx="7543800" cy="2286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" name="1 CuadroTexto"/>
          <p:cNvSpPr txBox="1"/>
          <p:nvPr/>
        </p:nvSpPr>
        <p:spPr>
          <a:xfrm>
            <a:off x="173630" y="6550223"/>
            <a:ext cx="13503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 smtClean="0"/>
              <a:t>FUNDAMENTOS</a:t>
            </a:r>
            <a:endParaRPr lang="es-PE" sz="1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604671" y="381000"/>
            <a:ext cx="18806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200" dirty="0" smtClean="0">
                <a:latin typeface="Tekton Pro Ext" pitchFamily="34" charset="0"/>
              </a:rPr>
              <a:t>Ejemplo</a:t>
            </a:r>
            <a:endParaRPr lang="es-PE" sz="3200" dirty="0">
              <a:latin typeface="Tekton Pro Ext" pitchFamily="34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6384" y="6660392"/>
            <a:ext cx="911608" cy="167464"/>
          </a:xfrm>
          <a:prstGeom prst="rect">
            <a:avLst/>
          </a:prstGeom>
        </p:spPr>
      </p:pic>
      <p:sp>
        <p:nvSpPr>
          <p:cNvPr id="60" name="AutoShape 7" descr="Resultado de imagen para casa para av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34" name="33 CuadroTexto"/>
          <p:cNvSpPr txBox="1"/>
          <p:nvPr/>
        </p:nvSpPr>
        <p:spPr>
          <a:xfrm>
            <a:off x="2725202" y="2516986"/>
            <a:ext cx="4620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400" b="1" dirty="0" smtClean="0">
                <a:solidFill>
                  <a:srgbClr val="C00000"/>
                </a:solidFill>
              </a:rPr>
              <a:t>1</a:t>
            </a:r>
            <a:endParaRPr lang="es-PE" sz="2400" b="1" dirty="0">
              <a:solidFill>
                <a:srgbClr val="C0000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09600" y="838200"/>
            <a:ext cx="34725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200" b="1" dirty="0" smtClean="0">
                <a:solidFill>
                  <a:srgbClr val="C00000"/>
                </a:solidFill>
              </a:rPr>
              <a:t>Evita el doble gasto</a:t>
            </a:r>
            <a:endParaRPr lang="es-PE" sz="3200" b="1" dirty="0">
              <a:solidFill>
                <a:srgbClr val="C00000"/>
              </a:solidFill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1653559" y="2971800"/>
            <a:ext cx="698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4000" b="1" dirty="0" smtClean="0">
                <a:solidFill>
                  <a:srgbClr val="C00000"/>
                </a:solidFill>
              </a:rPr>
              <a:t>10</a:t>
            </a:r>
            <a:endParaRPr lang="es-PE" sz="4000" b="1" dirty="0">
              <a:solidFill>
                <a:srgbClr val="C00000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667261" y="3787914"/>
            <a:ext cx="698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4000" b="1" dirty="0" smtClean="0">
                <a:solidFill>
                  <a:srgbClr val="C00000"/>
                </a:solidFill>
              </a:rPr>
              <a:t>10</a:t>
            </a:r>
            <a:endParaRPr lang="es-PE" sz="4000" b="1" dirty="0">
              <a:solidFill>
                <a:srgbClr val="C00000"/>
              </a:solidFill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1685922" y="4495800"/>
            <a:ext cx="698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4000" b="1" dirty="0" smtClean="0">
                <a:solidFill>
                  <a:srgbClr val="C00000"/>
                </a:solidFill>
              </a:rPr>
              <a:t>5</a:t>
            </a:r>
            <a:endParaRPr lang="es-PE" sz="4000" b="1" dirty="0">
              <a:solidFill>
                <a:srgbClr val="C00000"/>
              </a:solidFill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2923783" y="5266825"/>
            <a:ext cx="698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4000" b="1" dirty="0">
                <a:solidFill>
                  <a:srgbClr val="C00000"/>
                </a:solidFill>
              </a:rPr>
              <a:t>#</a:t>
            </a:r>
          </a:p>
        </p:txBody>
      </p:sp>
      <p:sp>
        <p:nvSpPr>
          <p:cNvPr id="24" name="23 Rectángulo"/>
          <p:cNvSpPr/>
          <p:nvPr/>
        </p:nvSpPr>
        <p:spPr>
          <a:xfrm>
            <a:off x="3595927" y="2985405"/>
            <a:ext cx="164500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3200" dirty="0"/>
              <a:t>A</a:t>
            </a:r>
            <a:r>
              <a:rPr lang="es-PE" sz="3200" dirty="0" smtClean="0"/>
              <a:t> </a:t>
            </a:r>
            <a:r>
              <a:rPr lang="es-PE" sz="3200" dirty="0">
                <a:sym typeface="Wingdings"/>
              </a:rPr>
              <a:t></a:t>
            </a:r>
            <a:r>
              <a:rPr lang="es-PE" sz="3200" dirty="0"/>
              <a:t> B</a:t>
            </a:r>
            <a:r>
              <a:rPr lang="es-PE" sz="3200" dirty="0" smtClean="0"/>
              <a:t>: 3</a:t>
            </a:r>
            <a:endParaRPr lang="es-PE" sz="3200" dirty="0"/>
          </a:p>
        </p:txBody>
      </p:sp>
      <p:sp>
        <p:nvSpPr>
          <p:cNvPr id="37" name="36 CuadroTexto"/>
          <p:cNvSpPr txBox="1"/>
          <p:nvPr/>
        </p:nvSpPr>
        <p:spPr>
          <a:xfrm>
            <a:off x="2002891" y="2362200"/>
            <a:ext cx="16519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400" b="1" dirty="0" smtClean="0">
                <a:solidFill>
                  <a:srgbClr val="C00000"/>
                </a:solidFill>
              </a:rPr>
              <a:t>Anterior</a:t>
            </a:r>
            <a:endParaRPr lang="es-PE" sz="2400" b="1" dirty="0">
              <a:solidFill>
                <a:srgbClr val="C00000"/>
              </a:solidFill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3408883" y="1852711"/>
            <a:ext cx="2074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2400" b="1" dirty="0" smtClean="0"/>
              <a:t>Transacciones</a:t>
            </a:r>
            <a:endParaRPr lang="es-PE" sz="2400" b="1" dirty="0"/>
          </a:p>
        </p:txBody>
      </p:sp>
      <p:sp>
        <p:nvSpPr>
          <p:cNvPr id="42" name="41 Rectángulo"/>
          <p:cNvSpPr/>
          <p:nvPr/>
        </p:nvSpPr>
        <p:spPr>
          <a:xfrm>
            <a:off x="6581838" y="2971800"/>
            <a:ext cx="19239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3200" dirty="0"/>
              <a:t>A</a:t>
            </a:r>
            <a:r>
              <a:rPr lang="es-PE" sz="3200" dirty="0" smtClean="0"/>
              <a:t> </a:t>
            </a:r>
            <a:r>
              <a:rPr lang="es-PE" sz="3200" dirty="0">
                <a:sym typeface="Wingdings"/>
              </a:rPr>
              <a:t></a:t>
            </a:r>
            <a:r>
              <a:rPr lang="es-PE" sz="3200" dirty="0"/>
              <a:t> </a:t>
            </a:r>
            <a:r>
              <a:rPr lang="es-PE" sz="3200" dirty="0" smtClean="0"/>
              <a:t>B   : 3</a:t>
            </a:r>
            <a:endParaRPr lang="es-PE" sz="3200" dirty="0"/>
          </a:p>
        </p:txBody>
      </p:sp>
      <p:sp>
        <p:nvSpPr>
          <p:cNvPr id="43" name="42 Rectángulo"/>
          <p:cNvSpPr/>
          <p:nvPr/>
        </p:nvSpPr>
        <p:spPr>
          <a:xfrm>
            <a:off x="6563177" y="3600061"/>
            <a:ext cx="19607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3200" dirty="0"/>
              <a:t>A</a:t>
            </a:r>
            <a:r>
              <a:rPr lang="es-PE" sz="3200" dirty="0" smtClean="0"/>
              <a:t> </a:t>
            </a:r>
            <a:r>
              <a:rPr lang="es-PE" sz="3200" dirty="0">
                <a:sym typeface="Wingdings"/>
              </a:rPr>
              <a:t></a:t>
            </a:r>
            <a:r>
              <a:rPr lang="es-PE" sz="3200" dirty="0"/>
              <a:t> </a:t>
            </a:r>
            <a:r>
              <a:rPr lang="es-PE" sz="3200" dirty="0" smtClean="0"/>
              <a:t>A1 : 7</a:t>
            </a:r>
            <a:endParaRPr lang="es-PE" sz="3200" dirty="0"/>
          </a:p>
        </p:txBody>
      </p:sp>
      <p:sp>
        <p:nvSpPr>
          <p:cNvPr id="8" name="7 Llamada rectangular redondeada"/>
          <p:cNvSpPr/>
          <p:nvPr/>
        </p:nvSpPr>
        <p:spPr>
          <a:xfrm>
            <a:off x="5940840" y="4603278"/>
            <a:ext cx="2593560" cy="1111722"/>
          </a:xfrm>
          <a:prstGeom prst="wedgeRoundRectCallout">
            <a:avLst>
              <a:gd name="adj1" fmla="val 18404"/>
              <a:gd name="adj2" fmla="val -82224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2000" dirty="0" smtClean="0"/>
              <a:t>Aquí esta el </a:t>
            </a:r>
            <a:br>
              <a:rPr lang="es-PE" sz="2000" dirty="0" smtClean="0"/>
            </a:br>
            <a:r>
              <a:rPr lang="es-PE" sz="2000" dirty="0" smtClean="0"/>
              <a:t>vuelto</a:t>
            </a:r>
            <a:endParaRPr lang="es-PE" sz="2000" dirty="0"/>
          </a:p>
        </p:txBody>
      </p:sp>
      <p:sp>
        <p:nvSpPr>
          <p:cNvPr id="44" name="43 CuadroTexto"/>
          <p:cNvSpPr txBox="1"/>
          <p:nvPr/>
        </p:nvSpPr>
        <p:spPr>
          <a:xfrm>
            <a:off x="6200241" y="1683603"/>
            <a:ext cx="20747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2400" b="1" dirty="0" smtClean="0"/>
              <a:t>Se generan 2 Transacciones</a:t>
            </a:r>
            <a:endParaRPr lang="es-PE" sz="2400" b="1" dirty="0"/>
          </a:p>
        </p:txBody>
      </p:sp>
      <p:sp>
        <p:nvSpPr>
          <p:cNvPr id="45" name="44 Rectángulo"/>
          <p:cNvSpPr/>
          <p:nvPr/>
        </p:nvSpPr>
        <p:spPr>
          <a:xfrm>
            <a:off x="3556438" y="3962400"/>
            <a:ext cx="16417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3200" dirty="0"/>
              <a:t>A</a:t>
            </a:r>
            <a:r>
              <a:rPr lang="es-PE" sz="3200" dirty="0" smtClean="0"/>
              <a:t> </a:t>
            </a:r>
            <a:r>
              <a:rPr lang="es-PE" sz="3200" dirty="0">
                <a:sym typeface="Wingdings"/>
              </a:rPr>
              <a:t></a:t>
            </a:r>
            <a:r>
              <a:rPr lang="es-PE" sz="3200" dirty="0"/>
              <a:t> </a:t>
            </a:r>
            <a:r>
              <a:rPr lang="es-PE" sz="3200" dirty="0" smtClean="0"/>
              <a:t>C: </a:t>
            </a:r>
            <a:r>
              <a:rPr lang="es-PE" sz="3200" dirty="0"/>
              <a:t>1</a:t>
            </a:r>
          </a:p>
        </p:txBody>
      </p:sp>
      <p:sp>
        <p:nvSpPr>
          <p:cNvPr id="46" name="45 Llamada rectangular redondeada"/>
          <p:cNvSpPr/>
          <p:nvPr/>
        </p:nvSpPr>
        <p:spPr>
          <a:xfrm>
            <a:off x="1447800" y="4997757"/>
            <a:ext cx="3355560" cy="1326843"/>
          </a:xfrm>
          <a:prstGeom prst="wedgeRoundRectCallout">
            <a:avLst>
              <a:gd name="adj1" fmla="val 18404"/>
              <a:gd name="adj2" fmla="val -82224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2800" b="1" dirty="0" smtClean="0"/>
              <a:t>ERROR</a:t>
            </a:r>
            <a:endParaRPr lang="es-PE" sz="2000" b="1" dirty="0" smtClean="0"/>
          </a:p>
          <a:p>
            <a:pPr algn="ctr"/>
            <a:r>
              <a:rPr lang="es-PE" sz="2000" dirty="0" smtClean="0"/>
              <a:t>“A” ya no tiene saldo</a:t>
            </a:r>
          </a:p>
          <a:p>
            <a:pPr algn="ctr"/>
            <a:r>
              <a:rPr lang="es-PE" sz="2000" dirty="0" smtClean="0"/>
              <a:t>“A1” es quién tiene el saldo</a:t>
            </a:r>
            <a:endParaRPr lang="es-PE" sz="2000" dirty="0"/>
          </a:p>
        </p:txBody>
      </p:sp>
    </p:spTree>
    <p:extLst>
      <p:ext uri="{BB962C8B-B14F-4D97-AF65-F5344CB8AC3E}">
        <p14:creationId xmlns:p14="http://schemas.microsoft.com/office/powerpoint/2010/main" val="3895790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4" grpId="0"/>
      <p:bldP spid="41" grpId="0"/>
      <p:bldP spid="42" grpId="0"/>
      <p:bldP spid="43" grpId="0"/>
      <p:bldP spid="8" grpId="0" animBg="1"/>
      <p:bldP spid="8" grpId="1" animBg="1"/>
      <p:bldP spid="44" grpId="0"/>
      <p:bldP spid="45" grpId="0"/>
      <p:bldP spid="46" grpId="0" animBg="1"/>
      <p:bldP spid="46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600200" y="6629400"/>
            <a:ext cx="7543800" cy="2286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" name="1 CuadroTexto"/>
          <p:cNvSpPr txBox="1"/>
          <p:nvPr/>
        </p:nvSpPr>
        <p:spPr>
          <a:xfrm>
            <a:off x="173630" y="6550223"/>
            <a:ext cx="13503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 smtClean="0"/>
              <a:t>FUNDAMENTOS</a:t>
            </a:r>
            <a:endParaRPr lang="es-PE" sz="1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604671" y="381000"/>
            <a:ext cx="18806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200" dirty="0" smtClean="0">
                <a:latin typeface="Tekton Pro Ext" pitchFamily="34" charset="0"/>
              </a:rPr>
              <a:t>Ejemplo</a:t>
            </a:r>
            <a:endParaRPr lang="es-PE" sz="3200" dirty="0">
              <a:latin typeface="Tekton Pro Ext" pitchFamily="34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6384" y="6660392"/>
            <a:ext cx="911608" cy="167464"/>
          </a:xfrm>
          <a:prstGeom prst="rect">
            <a:avLst/>
          </a:prstGeom>
        </p:spPr>
      </p:pic>
      <p:sp>
        <p:nvSpPr>
          <p:cNvPr id="60" name="AutoShape 7" descr="Resultado de imagen para casa para av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5" name="4 CuadroTexto"/>
          <p:cNvSpPr txBox="1"/>
          <p:nvPr/>
        </p:nvSpPr>
        <p:spPr>
          <a:xfrm>
            <a:off x="609600" y="838200"/>
            <a:ext cx="34725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200" b="1" dirty="0" smtClean="0">
                <a:solidFill>
                  <a:srgbClr val="C00000"/>
                </a:solidFill>
              </a:rPr>
              <a:t>Evita el doble gasto</a:t>
            </a:r>
            <a:endParaRPr lang="es-PE" sz="3200" b="1" dirty="0">
              <a:solidFill>
                <a:srgbClr val="C00000"/>
              </a:solidFill>
            </a:endParaRP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045" r="1953" b="17006"/>
          <a:stretch/>
        </p:blipFill>
        <p:spPr bwMode="auto">
          <a:xfrm>
            <a:off x="269098" y="1600200"/>
            <a:ext cx="8589755" cy="2116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463" r="5154" b="21086"/>
          <a:stretch/>
        </p:blipFill>
        <p:spPr bwMode="auto">
          <a:xfrm>
            <a:off x="228600" y="3962400"/>
            <a:ext cx="8591939" cy="2163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9 Conector angular"/>
          <p:cNvCxnSpPr/>
          <p:nvPr/>
        </p:nvCxnSpPr>
        <p:spPr>
          <a:xfrm rot="10800000" flipV="1">
            <a:off x="2209802" y="3352800"/>
            <a:ext cx="3162299" cy="15240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6162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600200" y="6629400"/>
            <a:ext cx="7543800" cy="2286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" name="1 CuadroTexto"/>
          <p:cNvSpPr txBox="1"/>
          <p:nvPr/>
        </p:nvSpPr>
        <p:spPr>
          <a:xfrm>
            <a:off x="457200" y="6550223"/>
            <a:ext cx="8170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 smtClean="0"/>
              <a:t>AGENDA</a:t>
            </a:r>
            <a:endParaRPr lang="es-PE" sz="1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604671" y="381000"/>
            <a:ext cx="21839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200" dirty="0">
                <a:latin typeface="Tekton Pro Ext" pitchFamily="34" charset="0"/>
              </a:rPr>
              <a:t>A</a:t>
            </a:r>
            <a:r>
              <a:rPr lang="es-PE" sz="3200" dirty="0" smtClean="0">
                <a:latin typeface="Tekton Pro Ext" pitchFamily="34" charset="0"/>
              </a:rPr>
              <a:t>GENDA</a:t>
            </a:r>
            <a:endParaRPr lang="es-PE" sz="3200" dirty="0">
              <a:latin typeface="Tekton Pro Ext" pitchFamily="34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6384" y="6660392"/>
            <a:ext cx="911608" cy="16746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1056730" y="953155"/>
            <a:ext cx="6182270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800" b="1" dirty="0" smtClean="0"/>
              <a:t>Fundamentos </a:t>
            </a:r>
            <a:r>
              <a:rPr lang="es-PE" sz="2800" b="1" dirty="0" smtClean="0"/>
              <a:t>(3 </a:t>
            </a:r>
            <a:r>
              <a:rPr lang="es-PE" sz="2800" b="1" dirty="0" smtClean="0"/>
              <a:t>Horas)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PE" sz="2400" dirty="0" smtClean="0"/>
              <a:t>Terminologías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PE" sz="2400" dirty="0" smtClean="0"/>
              <a:t>El principio del palomar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PE" sz="2400" dirty="0" smtClean="0"/>
              <a:t>Pruebas de conocimiento cero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PE" sz="2400" dirty="0" smtClean="0"/>
              <a:t>La paradoja del cumpleaños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PE" sz="2400" dirty="0" smtClean="0"/>
              <a:t>El doble gasto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PE" sz="2400" dirty="0" smtClean="0"/>
              <a:t>Criptografía</a:t>
            </a:r>
            <a:r>
              <a:rPr lang="es-PE" sz="2400" dirty="0"/>
              <a:t>, cifrados y huellas digitales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PE" sz="2400" dirty="0" smtClean="0"/>
              <a:t>Generales Bizantinos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PE" sz="2400" dirty="0" err="1"/>
              <a:t>Anonimación</a:t>
            </a:r>
            <a:r>
              <a:rPr lang="es-PE" sz="2400" dirty="0"/>
              <a:t>, privacidad y confidencialidad</a:t>
            </a:r>
          </a:p>
          <a:p>
            <a:r>
              <a:rPr lang="es-PE" sz="2800" b="1" dirty="0" smtClean="0"/>
              <a:t>Casos de usos </a:t>
            </a:r>
            <a:r>
              <a:rPr lang="es-PE" sz="2800" b="1" dirty="0" smtClean="0"/>
              <a:t>(3 </a:t>
            </a:r>
            <a:r>
              <a:rPr lang="es-PE" sz="2800" b="1" dirty="0" smtClean="0"/>
              <a:t>Horas)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PE" sz="2400" dirty="0" smtClean="0"/>
              <a:t>Identidad Digital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PE" sz="2400" dirty="0" smtClean="0"/>
              <a:t>Evidencias digitales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PE" sz="2400" dirty="0" err="1" smtClean="0"/>
              <a:t>Tokenización</a:t>
            </a:r>
            <a:r>
              <a:rPr lang="es-PE" sz="2400" dirty="0" smtClean="0"/>
              <a:t> y trazabilidad digital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PE" sz="2400" dirty="0" smtClean="0"/>
              <a:t>Dinero digital</a:t>
            </a:r>
            <a:endParaRPr lang="es-PE" sz="2800" dirty="0"/>
          </a:p>
        </p:txBody>
      </p:sp>
    </p:spTree>
    <p:extLst>
      <p:ext uri="{BB962C8B-B14F-4D97-AF65-F5344CB8AC3E}">
        <p14:creationId xmlns:p14="http://schemas.microsoft.com/office/powerpoint/2010/main" val="45619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Flecha abajo"/>
          <p:cNvSpPr/>
          <p:nvPr/>
        </p:nvSpPr>
        <p:spPr>
          <a:xfrm>
            <a:off x="3469989" y="2865761"/>
            <a:ext cx="974879" cy="791839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" name="2 Rectángulo"/>
          <p:cNvSpPr/>
          <p:nvPr/>
        </p:nvSpPr>
        <p:spPr>
          <a:xfrm>
            <a:off x="1600200" y="6629400"/>
            <a:ext cx="7543800" cy="2286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" name="1 CuadroTexto"/>
          <p:cNvSpPr txBox="1"/>
          <p:nvPr/>
        </p:nvSpPr>
        <p:spPr>
          <a:xfrm>
            <a:off x="173630" y="6550223"/>
            <a:ext cx="13503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 smtClean="0"/>
              <a:t>FUNDAMENTOS</a:t>
            </a:r>
            <a:endParaRPr lang="es-PE" sz="1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604671" y="381000"/>
            <a:ext cx="820801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200" dirty="0" smtClean="0">
                <a:latin typeface="Tekton Pro Ext" pitchFamily="34" charset="0"/>
              </a:rPr>
              <a:t>CRITOGRAFIA, CIFRADO Y HUELLAS </a:t>
            </a:r>
          </a:p>
          <a:p>
            <a:r>
              <a:rPr lang="es-PE" sz="3200" dirty="0" smtClean="0">
                <a:latin typeface="Tekton Pro Ext" pitchFamily="34" charset="0"/>
              </a:rPr>
              <a:t>DIGITALES</a:t>
            </a:r>
            <a:endParaRPr lang="es-PE" sz="3200" dirty="0">
              <a:latin typeface="Tekton Pro Ext" pitchFamily="34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6384" y="6660392"/>
            <a:ext cx="911608" cy="167464"/>
          </a:xfrm>
          <a:prstGeom prst="rect">
            <a:avLst/>
          </a:prstGeom>
        </p:spPr>
      </p:pic>
      <p:sp>
        <p:nvSpPr>
          <p:cNvPr id="60" name="AutoShape 7" descr="Resultado de imagen para casa para av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pic>
        <p:nvPicPr>
          <p:cNvPr id="16" name="15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692923"/>
            <a:ext cx="2193277" cy="2193277"/>
          </a:xfrm>
          <a:prstGeom prst="rect">
            <a:avLst/>
          </a:prstGeom>
        </p:spPr>
      </p:pic>
      <p:sp>
        <p:nvSpPr>
          <p:cNvPr id="8" name="7 Llamada rectangular"/>
          <p:cNvSpPr/>
          <p:nvPr/>
        </p:nvSpPr>
        <p:spPr>
          <a:xfrm>
            <a:off x="2631789" y="2020904"/>
            <a:ext cx="2476500" cy="768657"/>
          </a:xfrm>
          <a:prstGeom prst="wedgeRectCallout">
            <a:avLst>
              <a:gd name="adj1" fmla="val -61487"/>
              <a:gd name="adj2" fmla="val 40650"/>
            </a:avLst>
          </a:prstGeom>
          <a:solidFill>
            <a:srgbClr val="D4E56D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400" b="1" dirty="0" smtClean="0">
                <a:solidFill>
                  <a:schemeClr val="tx1"/>
                </a:solidFill>
              </a:rPr>
              <a:t>10475646</a:t>
            </a:r>
            <a:endParaRPr lang="es-PE" sz="1600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9454" y="2011483"/>
            <a:ext cx="3142135" cy="4313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11 Rectángulo redondeado"/>
          <p:cNvSpPr/>
          <p:nvPr/>
        </p:nvSpPr>
        <p:spPr>
          <a:xfrm>
            <a:off x="2746089" y="3733800"/>
            <a:ext cx="2476500" cy="76865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400" b="1" dirty="0" smtClean="0">
                <a:solidFill>
                  <a:schemeClr val="tx1"/>
                </a:solidFill>
              </a:rPr>
              <a:t>65920191</a:t>
            </a:r>
            <a:endParaRPr lang="es-PE" sz="1600" dirty="0">
              <a:solidFill>
                <a:schemeClr val="tx1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479389" y="2865761"/>
            <a:ext cx="861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dirty="0" smtClean="0"/>
              <a:t>Cifrado</a:t>
            </a:r>
            <a:endParaRPr lang="es-PE" dirty="0"/>
          </a:p>
        </p:txBody>
      </p:sp>
      <p:sp>
        <p:nvSpPr>
          <p:cNvPr id="15" name="14 Flecha abajo"/>
          <p:cNvSpPr/>
          <p:nvPr/>
        </p:nvSpPr>
        <p:spPr>
          <a:xfrm>
            <a:off x="3495563" y="4572000"/>
            <a:ext cx="974879" cy="791839"/>
          </a:xfrm>
          <a:prstGeom prst="downArrow">
            <a:avLst/>
          </a:prstGeom>
          <a:solidFill>
            <a:srgbClr val="D4E5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7" name="16 Rectángulo redondeado"/>
          <p:cNvSpPr/>
          <p:nvPr/>
        </p:nvSpPr>
        <p:spPr>
          <a:xfrm>
            <a:off x="2771663" y="5440039"/>
            <a:ext cx="2476500" cy="768657"/>
          </a:xfrm>
          <a:prstGeom prst="roundRect">
            <a:avLst/>
          </a:prstGeom>
          <a:solidFill>
            <a:srgbClr val="D4E56D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400" b="1" dirty="0" smtClean="0">
                <a:solidFill>
                  <a:schemeClr val="tx1"/>
                </a:solidFill>
              </a:rPr>
              <a:t>10475646</a:t>
            </a:r>
            <a:endParaRPr lang="es-PE" sz="1600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2403189" y="4572000"/>
            <a:ext cx="1183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dirty="0" smtClean="0"/>
              <a:t>Descifrado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596166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600200" y="6629400"/>
            <a:ext cx="7543800" cy="2286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" name="1 CuadroTexto"/>
          <p:cNvSpPr txBox="1"/>
          <p:nvPr/>
        </p:nvSpPr>
        <p:spPr>
          <a:xfrm>
            <a:off x="173630" y="6550223"/>
            <a:ext cx="13503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 smtClean="0"/>
              <a:t>FUNDAMENTOS</a:t>
            </a:r>
            <a:endParaRPr lang="es-PE" sz="1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604671" y="381000"/>
            <a:ext cx="820801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200" dirty="0" smtClean="0">
                <a:latin typeface="Tekton Pro Ext" pitchFamily="34" charset="0"/>
              </a:rPr>
              <a:t>CRITOGRAFIA, CIFRADO Y HUELLAS </a:t>
            </a:r>
          </a:p>
          <a:p>
            <a:r>
              <a:rPr lang="es-PE" sz="3200" dirty="0" smtClean="0">
                <a:latin typeface="Tekton Pro Ext" pitchFamily="34" charset="0"/>
              </a:rPr>
              <a:t>DIGITALES</a:t>
            </a:r>
            <a:endParaRPr lang="es-PE" sz="3200" dirty="0">
              <a:latin typeface="Tekton Pro Ext" pitchFamily="34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6384" y="6660392"/>
            <a:ext cx="911608" cy="167464"/>
          </a:xfrm>
          <a:prstGeom prst="rect">
            <a:avLst/>
          </a:prstGeom>
        </p:spPr>
      </p:pic>
      <p:sp>
        <p:nvSpPr>
          <p:cNvPr id="60" name="AutoShape 7" descr="Resultado de imagen para casa para av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pic>
        <p:nvPicPr>
          <p:cNvPr id="16" name="15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712" y="1778916"/>
            <a:ext cx="2193277" cy="2193277"/>
          </a:xfrm>
          <a:prstGeom prst="rect">
            <a:avLst/>
          </a:prstGeom>
        </p:spPr>
      </p:pic>
      <p:pic>
        <p:nvPicPr>
          <p:cNvPr id="19" name="18 Imagen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620" t="2459" r="5353"/>
          <a:stretch/>
        </p:blipFill>
        <p:spPr bwMode="auto">
          <a:xfrm>
            <a:off x="7162800" y="1035564"/>
            <a:ext cx="1343608" cy="54414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20" name="19 Flecha abajo"/>
          <p:cNvSpPr/>
          <p:nvPr/>
        </p:nvSpPr>
        <p:spPr>
          <a:xfrm>
            <a:off x="3987889" y="2623773"/>
            <a:ext cx="974879" cy="791839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1" name="20 Llamada rectangular"/>
          <p:cNvSpPr/>
          <p:nvPr/>
        </p:nvSpPr>
        <p:spPr>
          <a:xfrm>
            <a:off x="3149689" y="1778916"/>
            <a:ext cx="2476500" cy="768657"/>
          </a:xfrm>
          <a:prstGeom prst="wedgeRectCallout">
            <a:avLst>
              <a:gd name="adj1" fmla="val -61487"/>
              <a:gd name="adj2" fmla="val 40650"/>
            </a:avLst>
          </a:prstGeom>
          <a:solidFill>
            <a:srgbClr val="D4E56D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400" b="1" dirty="0" smtClean="0">
                <a:solidFill>
                  <a:schemeClr val="tx1"/>
                </a:solidFill>
              </a:rPr>
              <a:t>ATACAR</a:t>
            </a:r>
            <a:endParaRPr lang="es-PE" sz="1600" dirty="0">
              <a:solidFill>
                <a:schemeClr val="tx1"/>
              </a:solidFill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2997289" y="2623773"/>
            <a:ext cx="861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dirty="0" smtClean="0"/>
              <a:t>Cifrado</a:t>
            </a:r>
            <a:endParaRPr lang="es-PE" dirty="0"/>
          </a:p>
        </p:txBody>
      </p:sp>
      <p:pic>
        <p:nvPicPr>
          <p:cNvPr id="28" name="27 Imagen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83" t="33653" r="50000" b="28096"/>
          <a:stretch/>
        </p:blipFill>
        <p:spPr bwMode="auto">
          <a:xfrm>
            <a:off x="3914470" y="3465793"/>
            <a:ext cx="1152052" cy="223054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6 Rectángulo redondeado"/>
          <p:cNvSpPr/>
          <p:nvPr/>
        </p:nvSpPr>
        <p:spPr>
          <a:xfrm>
            <a:off x="2743201" y="5646158"/>
            <a:ext cx="3505200" cy="60224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000" b="1" dirty="0" smtClean="0"/>
              <a:t>65+84+65+67+65+82 = </a:t>
            </a:r>
            <a:r>
              <a:rPr lang="es-PE" sz="2800" b="1" dirty="0" smtClean="0"/>
              <a:t>428</a:t>
            </a:r>
            <a:endParaRPr lang="es-PE" sz="2000" b="1" dirty="0"/>
          </a:p>
        </p:txBody>
      </p:sp>
      <p:cxnSp>
        <p:nvCxnSpPr>
          <p:cNvPr id="11" name="10 Conector angular"/>
          <p:cNvCxnSpPr>
            <a:stCxn id="21" idx="3"/>
            <a:endCxn id="7" idx="3"/>
          </p:cNvCxnSpPr>
          <p:nvPr/>
        </p:nvCxnSpPr>
        <p:spPr>
          <a:xfrm>
            <a:off x="5626189" y="2163245"/>
            <a:ext cx="622212" cy="3784034"/>
          </a:xfrm>
          <a:prstGeom prst="bentConnector3">
            <a:avLst>
              <a:gd name="adj1" fmla="val 13674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CuadroTexto"/>
          <p:cNvSpPr txBox="1"/>
          <p:nvPr/>
        </p:nvSpPr>
        <p:spPr>
          <a:xfrm>
            <a:off x="5519552" y="3972193"/>
            <a:ext cx="8354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dirty="0" smtClean="0"/>
              <a:t>Huella </a:t>
            </a:r>
            <a:br>
              <a:rPr lang="es-PE" dirty="0" smtClean="0"/>
            </a:br>
            <a:r>
              <a:rPr lang="es-PE" dirty="0" smtClean="0"/>
              <a:t>digital</a:t>
            </a:r>
          </a:p>
        </p:txBody>
      </p:sp>
    </p:spTree>
    <p:extLst>
      <p:ext uri="{BB962C8B-B14F-4D97-AF65-F5344CB8AC3E}">
        <p14:creationId xmlns:p14="http://schemas.microsoft.com/office/powerpoint/2010/main" val="2792030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3" grpId="0"/>
      <p:bldP spid="7" grpId="0" animBg="1"/>
      <p:bldP spid="2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600200" y="6629400"/>
            <a:ext cx="7543800" cy="2286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" name="1 CuadroTexto"/>
          <p:cNvSpPr txBox="1"/>
          <p:nvPr/>
        </p:nvSpPr>
        <p:spPr>
          <a:xfrm>
            <a:off x="173630" y="6550223"/>
            <a:ext cx="13503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 smtClean="0"/>
              <a:t>FUNDAMENTOS</a:t>
            </a:r>
            <a:endParaRPr lang="es-PE" sz="1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604671" y="381000"/>
            <a:ext cx="820801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200" dirty="0" smtClean="0">
                <a:latin typeface="Tekton Pro Ext" pitchFamily="34" charset="0"/>
              </a:rPr>
              <a:t>CRITOGRAFIA, CIFRADO Y HUELLAS </a:t>
            </a:r>
          </a:p>
          <a:p>
            <a:r>
              <a:rPr lang="es-PE" sz="3200" dirty="0" smtClean="0">
                <a:latin typeface="Tekton Pro Ext" pitchFamily="34" charset="0"/>
              </a:rPr>
              <a:t>DIGITALES</a:t>
            </a:r>
            <a:endParaRPr lang="es-PE" sz="3200" dirty="0">
              <a:latin typeface="Tekton Pro Ext" pitchFamily="34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6384" y="6660392"/>
            <a:ext cx="911608" cy="167464"/>
          </a:xfrm>
          <a:prstGeom prst="rect">
            <a:avLst/>
          </a:prstGeom>
        </p:spPr>
      </p:pic>
      <p:sp>
        <p:nvSpPr>
          <p:cNvPr id="60" name="AutoShape 7" descr="Resultado de imagen para casa para av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pic>
        <p:nvPicPr>
          <p:cNvPr id="16" name="15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712" y="1778916"/>
            <a:ext cx="2193277" cy="2193277"/>
          </a:xfrm>
          <a:prstGeom prst="rect">
            <a:avLst/>
          </a:prstGeom>
        </p:spPr>
      </p:pic>
      <p:sp>
        <p:nvSpPr>
          <p:cNvPr id="20" name="19 Flecha abajo"/>
          <p:cNvSpPr/>
          <p:nvPr/>
        </p:nvSpPr>
        <p:spPr>
          <a:xfrm>
            <a:off x="3886200" y="2623773"/>
            <a:ext cx="974879" cy="881427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1" name="20 Llamada rectangular"/>
          <p:cNvSpPr/>
          <p:nvPr/>
        </p:nvSpPr>
        <p:spPr>
          <a:xfrm>
            <a:off x="3149689" y="1778916"/>
            <a:ext cx="2476500" cy="768657"/>
          </a:xfrm>
          <a:prstGeom prst="wedgeRectCallout">
            <a:avLst>
              <a:gd name="adj1" fmla="val -61487"/>
              <a:gd name="adj2" fmla="val 40650"/>
            </a:avLst>
          </a:prstGeom>
          <a:solidFill>
            <a:srgbClr val="D4E56D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400" b="1" dirty="0" smtClean="0">
                <a:solidFill>
                  <a:schemeClr val="tx1"/>
                </a:solidFill>
              </a:rPr>
              <a:t>ATACAR</a:t>
            </a:r>
            <a:endParaRPr lang="es-PE" sz="1600" dirty="0">
              <a:solidFill>
                <a:schemeClr val="tx1"/>
              </a:solidFill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2997289" y="2623773"/>
            <a:ext cx="7825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dirty="0" smtClean="0"/>
              <a:t>Huella</a:t>
            </a:r>
          </a:p>
          <a:p>
            <a:pPr algn="ctr"/>
            <a:r>
              <a:rPr lang="es-PE" dirty="0" smtClean="0"/>
              <a:t>Digital</a:t>
            </a:r>
            <a:endParaRPr lang="es-PE" dirty="0"/>
          </a:p>
        </p:txBody>
      </p:sp>
      <p:sp>
        <p:nvSpPr>
          <p:cNvPr id="7" name="6 Rectángulo redondeado"/>
          <p:cNvSpPr/>
          <p:nvPr/>
        </p:nvSpPr>
        <p:spPr>
          <a:xfrm>
            <a:off x="3124200" y="3664958"/>
            <a:ext cx="2476501" cy="60224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800" b="1" dirty="0" smtClean="0"/>
              <a:t>428</a:t>
            </a:r>
            <a:endParaRPr lang="es-PE" sz="2000" b="1" dirty="0"/>
          </a:p>
        </p:txBody>
      </p:sp>
      <p:cxnSp>
        <p:nvCxnSpPr>
          <p:cNvPr id="11" name="10 Conector angular"/>
          <p:cNvCxnSpPr>
            <a:stCxn id="21" idx="3"/>
            <a:endCxn id="7" idx="3"/>
          </p:cNvCxnSpPr>
          <p:nvPr/>
        </p:nvCxnSpPr>
        <p:spPr>
          <a:xfrm flipH="1">
            <a:off x="5600701" y="2163245"/>
            <a:ext cx="25488" cy="1802834"/>
          </a:xfrm>
          <a:prstGeom prst="bentConnector3">
            <a:avLst>
              <a:gd name="adj1" fmla="val -896893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21 Imagen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476" r="4230" b="36842"/>
          <a:stretch/>
        </p:blipFill>
        <p:spPr bwMode="auto">
          <a:xfrm>
            <a:off x="7042822" y="1453553"/>
            <a:ext cx="1717988" cy="442865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23 Imagen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902" r="74408" b="44077"/>
          <a:stretch/>
        </p:blipFill>
        <p:spPr bwMode="auto">
          <a:xfrm>
            <a:off x="3939244" y="4374875"/>
            <a:ext cx="806758" cy="115040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5" name="24 Rectángulo redondeado"/>
          <p:cNvSpPr/>
          <p:nvPr/>
        </p:nvSpPr>
        <p:spPr>
          <a:xfrm>
            <a:off x="3135388" y="5581086"/>
            <a:ext cx="2476501" cy="60224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000" b="1" dirty="0" smtClean="0"/>
              <a:t>52+50+56 = </a:t>
            </a:r>
            <a:r>
              <a:rPr lang="es-PE" sz="2800" b="1" dirty="0" smtClean="0"/>
              <a:t>158</a:t>
            </a:r>
            <a:endParaRPr lang="es-PE" sz="2000" b="1" dirty="0"/>
          </a:p>
        </p:txBody>
      </p:sp>
      <p:sp>
        <p:nvSpPr>
          <p:cNvPr id="26" name="25 CuadroTexto"/>
          <p:cNvSpPr txBox="1"/>
          <p:nvPr/>
        </p:nvSpPr>
        <p:spPr>
          <a:xfrm>
            <a:off x="842594" y="4982922"/>
            <a:ext cx="18792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PE" sz="3200" b="1" dirty="0" smtClean="0"/>
              <a:t>Hash</a:t>
            </a:r>
            <a:r>
              <a:rPr lang="es-PE" sz="3200" dirty="0" smtClean="0"/>
              <a:t> </a:t>
            </a:r>
            <a:r>
              <a:rPr lang="es-PE" dirty="0" smtClean="0"/>
              <a:t>ASCII</a:t>
            </a:r>
            <a:endParaRPr lang="es-PE" dirty="0"/>
          </a:p>
        </p:txBody>
      </p:sp>
      <p:cxnSp>
        <p:nvCxnSpPr>
          <p:cNvPr id="27" name="26 Conector angular"/>
          <p:cNvCxnSpPr>
            <a:stCxn id="7" idx="1"/>
            <a:endCxn id="25" idx="1"/>
          </p:cNvCxnSpPr>
          <p:nvPr/>
        </p:nvCxnSpPr>
        <p:spPr>
          <a:xfrm rot="10800000" flipH="1" flipV="1">
            <a:off x="3124200" y="3966079"/>
            <a:ext cx="11188" cy="1916128"/>
          </a:xfrm>
          <a:prstGeom prst="bentConnector3">
            <a:avLst>
              <a:gd name="adj1" fmla="val -2043261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602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600200" y="6629400"/>
            <a:ext cx="7543800" cy="2286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" name="1 CuadroTexto"/>
          <p:cNvSpPr txBox="1"/>
          <p:nvPr/>
        </p:nvSpPr>
        <p:spPr>
          <a:xfrm>
            <a:off x="173630" y="6550223"/>
            <a:ext cx="13503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 smtClean="0"/>
              <a:t>FUNDAMENTOS</a:t>
            </a:r>
            <a:endParaRPr lang="es-PE" sz="1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604671" y="381000"/>
            <a:ext cx="437703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200" dirty="0" smtClean="0">
                <a:latin typeface="Tekton Pro Ext" pitchFamily="34" charset="0"/>
              </a:rPr>
              <a:t>Ejercicio  </a:t>
            </a:r>
            <a:br>
              <a:rPr lang="es-PE" sz="3200" dirty="0" smtClean="0">
                <a:latin typeface="Tekton Pro Ext" pitchFamily="34" charset="0"/>
              </a:rPr>
            </a:br>
            <a:r>
              <a:rPr lang="es-PE" sz="3200" dirty="0" smtClean="0">
                <a:latin typeface="Tekton Pro Ext" pitchFamily="34" charset="0"/>
              </a:rPr>
              <a:t>Calcular HASH </a:t>
            </a:r>
            <a:r>
              <a:rPr lang="es-PE" sz="2400" dirty="0" smtClean="0">
                <a:latin typeface="Tekton Pro Ext" pitchFamily="34" charset="0"/>
              </a:rPr>
              <a:t>ASCII</a:t>
            </a:r>
            <a:endParaRPr lang="es-PE" sz="3200" dirty="0">
              <a:latin typeface="Tekton Pro Ext" pitchFamily="34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6384" y="6660392"/>
            <a:ext cx="911608" cy="167464"/>
          </a:xfrm>
          <a:prstGeom prst="rect">
            <a:avLst/>
          </a:prstGeom>
        </p:spPr>
      </p:pic>
      <p:sp>
        <p:nvSpPr>
          <p:cNvPr id="60" name="AutoShape 7" descr="Resultado de imagen para casa para av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20" name="19 Flecha abajo"/>
          <p:cNvSpPr/>
          <p:nvPr/>
        </p:nvSpPr>
        <p:spPr>
          <a:xfrm>
            <a:off x="1474710" y="2501188"/>
            <a:ext cx="974879" cy="881427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1" name="20 Rectángulo redondeado"/>
          <p:cNvSpPr/>
          <p:nvPr/>
        </p:nvSpPr>
        <p:spPr>
          <a:xfrm>
            <a:off x="723900" y="1600200"/>
            <a:ext cx="2476500" cy="768657"/>
          </a:xfrm>
          <a:prstGeom prst="roundRect">
            <a:avLst/>
          </a:prstGeom>
          <a:solidFill>
            <a:srgbClr val="D4E56D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400" b="1" dirty="0" smtClean="0">
                <a:solidFill>
                  <a:schemeClr val="tx1"/>
                </a:solidFill>
              </a:rPr>
              <a:t>CAJAPIURA</a:t>
            </a:r>
            <a:endParaRPr lang="es-PE" sz="1600" dirty="0">
              <a:solidFill>
                <a:schemeClr val="tx1"/>
              </a:solidFill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606746" y="2501188"/>
            <a:ext cx="861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dirty="0" smtClean="0"/>
              <a:t>Cifrado</a:t>
            </a:r>
            <a:endParaRPr lang="es-PE" dirty="0"/>
          </a:p>
        </p:txBody>
      </p:sp>
      <p:pic>
        <p:nvPicPr>
          <p:cNvPr id="18" name="17 Imagen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620" t="2459" r="5353"/>
          <a:stretch/>
        </p:blipFill>
        <p:spPr bwMode="auto">
          <a:xfrm>
            <a:off x="3429000" y="1664889"/>
            <a:ext cx="914400" cy="48853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9" name="18 Imagen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476" r="4230" b="36842"/>
          <a:stretch/>
        </p:blipFill>
        <p:spPr bwMode="auto">
          <a:xfrm>
            <a:off x="6098190" y="3159608"/>
            <a:ext cx="1140810" cy="298282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525111" y="3462278"/>
            <a:ext cx="837089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000" dirty="0" smtClean="0"/>
              <a:t>C = 67</a:t>
            </a:r>
          </a:p>
          <a:p>
            <a:r>
              <a:rPr lang="es-PE" sz="2000" dirty="0" smtClean="0"/>
              <a:t>A = 65</a:t>
            </a:r>
          </a:p>
          <a:p>
            <a:r>
              <a:rPr lang="es-PE" sz="2000" dirty="0" smtClean="0"/>
              <a:t>J = 74</a:t>
            </a:r>
          </a:p>
          <a:p>
            <a:r>
              <a:rPr lang="es-PE" sz="2000" dirty="0" smtClean="0"/>
              <a:t>A = 65</a:t>
            </a:r>
          </a:p>
          <a:p>
            <a:r>
              <a:rPr lang="es-PE" sz="2000" dirty="0" smtClean="0"/>
              <a:t>P = 80</a:t>
            </a:r>
          </a:p>
          <a:p>
            <a:r>
              <a:rPr lang="es-PE" sz="2000" dirty="0" smtClean="0"/>
              <a:t>I  = 73</a:t>
            </a:r>
          </a:p>
          <a:p>
            <a:r>
              <a:rPr lang="es-PE" sz="2000" dirty="0" smtClean="0"/>
              <a:t>U= 85</a:t>
            </a:r>
          </a:p>
          <a:p>
            <a:r>
              <a:rPr lang="es-PE" sz="2000" dirty="0" smtClean="0"/>
              <a:t>R = 82</a:t>
            </a:r>
          </a:p>
          <a:p>
            <a:r>
              <a:rPr lang="es-PE" sz="2000" dirty="0" smtClean="0"/>
              <a:t>A = 65</a:t>
            </a:r>
            <a:endParaRPr lang="es-PE" sz="2000" dirty="0"/>
          </a:p>
        </p:txBody>
      </p:sp>
      <p:sp>
        <p:nvSpPr>
          <p:cNvPr id="28" name="27 CuadroTexto"/>
          <p:cNvSpPr txBox="1"/>
          <p:nvPr/>
        </p:nvSpPr>
        <p:spPr>
          <a:xfrm>
            <a:off x="4702620" y="4107556"/>
            <a:ext cx="93326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000" dirty="0" smtClean="0"/>
              <a:t>6 =  54 </a:t>
            </a:r>
          </a:p>
          <a:p>
            <a:r>
              <a:rPr lang="es-PE" sz="2000" dirty="0" smtClean="0"/>
              <a:t>5 =  53</a:t>
            </a:r>
          </a:p>
          <a:p>
            <a:r>
              <a:rPr lang="es-PE" sz="2000" dirty="0" smtClean="0"/>
              <a:t>6  = 54</a:t>
            </a:r>
            <a:endParaRPr lang="es-PE" sz="2000" dirty="0"/>
          </a:p>
        </p:txBody>
      </p:sp>
      <p:sp>
        <p:nvSpPr>
          <p:cNvPr id="29" name="28 CuadroTexto"/>
          <p:cNvSpPr txBox="1"/>
          <p:nvPr/>
        </p:nvSpPr>
        <p:spPr>
          <a:xfrm>
            <a:off x="7676048" y="4241098"/>
            <a:ext cx="104067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4400" b="1" dirty="0" smtClean="0"/>
              <a:t>161</a:t>
            </a:r>
            <a:endParaRPr lang="es-PE" sz="4400" b="1" dirty="0"/>
          </a:p>
        </p:txBody>
      </p:sp>
      <p:sp>
        <p:nvSpPr>
          <p:cNvPr id="30" name="29 Flecha abajo"/>
          <p:cNvSpPr/>
          <p:nvPr/>
        </p:nvSpPr>
        <p:spPr>
          <a:xfrm rot="16200000">
            <a:off x="3072343" y="3670580"/>
            <a:ext cx="1132250" cy="1942934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1" name="30 CuadroTexto"/>
          <p:cNvSpPr txBox="1"/>
          <p:nvPr/>
        </p:nvSpPr>
        <p:spPr>
          <a:xfrm>
            <a:off x="3142705" y="4320359"/>
            <a:ext cx="7825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dirty="0" smtClean="0"/>
              <a:t>Huella</a:t>
            </a:r>
          </a:p>
          <a:p>
            <a:pPr algn="ctr"/>
            <a:r>
              <a:rPr lang="es-PE" dirty="0" smtClean="0"/>
              <a:t>Digital</a:t>
            </a:r>
            <a:endParaRPr lang="es-PE" dirty="0"/>
          </a:p>
        </p:txBody>
      </p:sp>
      <p:sp>
        <p:nvSpPr>
          <p:cNvPr id="32" name="31 Flecha abajo"/>
          <p:cNvSpPr/>
          <p:nvPr/>
        </p:nvSpPr>
        <p:spPr>
          <a:xfrm rot="16200000">
            <a:off x="6102470" y="3656293"/>
            <a:ext cx="1132250" cy="1942934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3" name="32 CuadroTexto"/>
          <p:cNvSpPr txBox="1"/>
          <p:nvPr/>
        </p:nvSpPr>
        <p:spPr>
          <a:xfrm>
            <a:off x="6208098" y="4306072"/>
            <a:ext cx="7120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dirty="0" smtClean="0"/>
              <a:t>HASH</a:t>
            </a:r>
          </a:p>
          <a:p>
            <a:pPr algn="ctr"/>
            <a:r>
              <a:rPr lang="es-PE" dirty="0" err="1" smtClean="0"/>
              <a:t>Ascii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992506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3" grpId="0"/>
      <p:bldP spid="5" grpId="0"/>
      <p:bldP spid="28" grpId="0"/>
      <p:bldP spid="29" grpId="0"/>
      <p:bldP spid="30" grpId="0" animBg="1"/>
      <p:bldP spid="31" grpId="0"/>
      <p:bldP spid="32" grpId="0" animBg="1"/>
      <p:bldP spid="3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600200" y="6629400"/>
            <a:ext cx="7543800" cy="2286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" name="1 CuadroTexto"/>
          <p:cNvSpPr txBox="1"/>
          <p:nvPr/>
        </p:nvSpPr>
        <p:spPr>
          <a:xfrm>
            <a:off x="173630" y="6550223"/>
            <a:ext cx="13503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 smtClean="0"/>
              <a:t>FUNDAMENTOS</a:t>
            </a:r>
            <a:endParaRPr lang="es-PE" sz="1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604671" y="381000"/>
            <a:ext cx="818865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200" dirty="0" smtClean="0">
                <a:latin typeface="Tekton Pro Ext" pitchFamily="34" charset="0"/>
              </a:rPr>
              <a:t>EL PROBLEMA DE LOS GENERALES </a:t>
            </a:r>
            <a:br>
              <a:rPr lang="es-PE" sz="3200" dirty="0" smtClean="0">
                <a:latin typeface="Tekton Pro Ext" pitchFamily="34" charset="0"/>
              </a:rPr>
            </a:br>
            <a:r>
              <a:rPr lang="es-PE" sz="3200" dirty="0" smtClean="0">
                <a:latin typeface="Tekton Pro Ext" pitchFamily="34" charset="0"/>
              </a:rPr>
              <a:t>BIZANTINOS</a:t>
            </a:r>
            <a:endParaRPr lang="es-PE" sz="3200" dirty="0">
              <a:latin typeface="Tekton Pro Ext" pitchFamily="34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6384" y="6660392"/>
            <a:ext cx="911608" cy="167464"/>
          </a:xfrm>
          <a:prstGeom prst="rect">
            <a:avLst/>
          </a:prstGeom>
        </p:spPr>
      </p:pic>
      <p:sp>
        <p:nvSpPr>
          <p:cNvPr id="60" name="AutoShape 7" descr="Resultado de imagen para casa para av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7" name="6 Rectángulo"/>
          <p:cNvSpPr/>
          <p:nvPr/>
        </p:nvSpPr>
        <p:spPr>
          <a:xfrm>
            <a:off x="1153615" y="2133600"/>
            <a:ext cx="2656385" cy="16002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3200" dirty="0" smtClean="0"/>
              <a:t>ATACANTE</a:t>
            </a:r>
          </a:p>
          <a:p>
            <a:pPr algn="ctr"/>
            <a:r>
              <a:rPr lang="es-PE" sz="2000" dirty="0" smtClean="0"/>
              <a:t>5 SOLDADOS</a:t>
            </a:r>
            <a:endParaRPr lang="es-PE" sz="3200" dirty="0" smtClean="0"/>
          </a:p>
          <a:p>
            <a:pPr algn="ctr"/>
            <a:endParaRPr lang="es-PE" dirty="0"/>
          </a:p>
        </p:txBody>
      </p:sp>
      <p:sp>
        <p:nvSpPr>
          <p:cNvPr id="25" name="24 Rectángulo"/>
          <p:cNvSpPr/>
          <p:nvPr/>
        </p:nvSpPr>
        <p:spPr>
          <a:xfrm>
            <a:off x="5486400" y="2122714"/>
            <a:ext cx="2656385" cy="16002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3200" dirty="0" smtClean="0"/>
              <a:t>ATACANTE</a:t>
            </a:r>
          </a:p>
          <a:p>
            <a:pPr algn="ctr"/>
            <a:r>
              <a:rPr lang="es-PE" sz="2000" dirty="0" smtClean="0"/>
              <a:t>5 SOLDADOS</a:t>
            </a:r>
            <a:endParaRPr lang="es-PE" sz="3200" dirty="0" smtClean="0"/>
          </a:p>
          <a:p>
            <a:pPr algn="ctr"/>
            <a:endParaRPr lang="es-PE" dirty="0"/>
          </a:p>
        </p:txBody>
      </p:sp>
      <p:sp>
        <p:nvSpPr>
          <p:cNvPr id="26" name="25 Rectángulo"/>
          <p:cNvSpPr/>
          <p:nvPr/>
        </p:nvSpPr>
        <p:spPr>
          <a:xfrm>
            <a:off x="3363415" y="4800600"/>
            <a:ext cx="2656385" cy="1600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3200" dirty="0" smtClean="0">
                <a:solidFill>
                  <a:schemeClr val="tx1"/>
                </a:solidFill>
              </a:rPr>
              <a:t>ENEMIGO</a:t>
            </a:r>
          </a:p>
          <a:p>
            <a:pPr algn="ctr"/>
            <a:r>
              <a:rPr lang="es-PE" sz="2000" dirty="0">
                <a:solidFill>
                  <a:schemeClr val="tx1"/>
                </a:solidFill>
              </a:rPr>
              <a:t>7</a:t>
            </a:r>
            <a:r>
              <a:rPr lang="es-PE" sz="2000" dirty="0" smtClean="0">
                <a:solidFill>
                  <a:schemeClr val="tx1"/>
                </a:solidFill>
              </a:rPr>
              <a:t> SOLDADOS</a:t>
            </a:r>
            <a:endParaRPr lang="es-PE" sz="3200" dirty="0" smtClean="0">
              <a:solidFill>
                <a:schemeClr val="tx1"/>
              </a:solidFill>
            </a:endParaRPr>
          </a:p>
          <a:p>
            <a:pPr algn="ctr"/>
            <a:endParaRPr lang="es-PE" dirty="0">
              <a:solidFill>
                <a:schemeClr val="tx1"/>
              </a:solidFill>
            </a:endParaRPr>
          </a:p>
        </p:txBody>
      </p:sp>
      <p:cxnSp>
        <p:nvCxnSpPr>
          <p:cNvPr id="9" name="8 Conector angular"/>
          <p:cNvCxnSpPr>
            <a:stCxn id="7" idx="2"/>
            <a:endCxn id="26" idx="1"/>
          </p:cNvCxnSpPr>
          <p:nvPr/>
        </p:nvCxnSpPr>
        <p:spPr>
          <a:xfrm rot="16200000" flipH="1">
            <a:off x="1989161" y="4226446"/>
            <a:ext cx="1866900" cy="881607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angular"/>
          <p:cNvCxnSpPr>
            <a:stCxn id="26" idx="3"/>
            <a:endCxn id="25" idx="2"/>
          </p:cNvCxnSpPr>
          <p:nvPr/>
        </p:nvCxnSpPr>
        <p:spPr>
          <a:xfrm flipV="1">
            <a:off x="6019800" y="3722914"/>
            <a:ext cx="794793" cy="187778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>
            <a:stCxn id="7" idx="3"/>
            <a:endCxn id="25" idx="1"/>
          </p:cNvCxnSpPr>
          <p:nvPr/>
        </p:nvCxnSpPr>
        <p:spPr>
          <a:xfrm flipV="1">
            <a:off x="3810000" y="2922814"/>
            <a:ext cx="1676400" cy="10886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CuadroTexto"/>
          <p:cNvSpPr txBox="1"/>
          <p:nvPr/>
        </p:nvSpPr>
        <p:spPr>
          <a:xfrm>
            <a:off x="3923522" y="2276483"/>
            <a:ext cx="14542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dirty="0" smtClean="0"/>
              <a:t>Decirle el día </a:t>
            </a:r>
            <a:br>
              <a:rPr lang="es-PE" dirty="0" smtClean="0"/>
            </a:br>
            <a:r>
              <a:rPr lang="es-PE" dirty="0" smtClean="0"/>
              <a:t>del ataque</a:t>
            </a:r>
            <a:endParaRPr lang="es-PE" dirty="0"/>
          </a:p>
        </p:txBody>
      </p:sp>
      <p:sp>
        <p:nvSpPr>
          <p:cNvPr id="17" name="16 Cinta perforada"/>
          <p:cNvSpPr/>
          <p:nvPr/>
        </p:nvSpPr>
        <p:spPr>
          <a:xfrm>
            <a:off x="1239720" y="3955402"/>
            <a:ext cx="1219200" cy="53340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 smtClean="0"/>
              <a:t>Lunes</a:t>
            </a:r>
            <a:endParaRPr lang="es-PE" dirty="0"/>
          </a:p>
        </p:txBody>
      </p:sp>
      <p:sp>
        <p:nvSpPr>
          <p:cNvPr id="38" name="37 Cinta perforada"/>
          <p:cNvSpPr/>
          <p:nvPr/>
        </p:nvSpPr>
        <p:spPr>
          <a:xfrm>
            <a:off x="5315980" y="5334000"/>
            <a:ext cx="1219200" cy="53340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 smtClean="0"/>
              <a:t>Martes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612551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26861E-6 L 3.05556E-6 0.10309 C 3.05556E-6 0.14933 0.04288 0.20619 0.07795 0.20619 L 0.15607 0.20619 " pathEditMode="relative" rAng="0" ptsTypes="FfFF">
                                      <p:cBhvr>
                                        <p:cTn id="4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95" y="103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98058E-6 L 0.05504 -3.98058E-6 C 0.07969 -3.98058E-6 0.11024 -0.05663 0.11024 -0.10286 L 0.11024 -0.20527 " pathEditMode="relative" rAng="0" ptsTypes="FfFF">
                                      <p:cBhvr>
                                        <p:cTn id="60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03" y="-10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5" grpId="0" animBg="1"/>
      <p:bldP spid="26" grpId="0" animBg="1"/>
      <p:bldP spid="16" grpId="0"/>
      <p:bldP spid="17" grpId="0" animBg="1"/>
      <p:bldP spid="17" grpId="1" animBg="1"/>
      <p:bldP spid="17" grpId="2" animBg="1"/>
      <p:bldP spid="38" grpId="0" animBg="1"/>
      <p:bldP spid="38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600200" y="6629400"/>
            <a:ext cx="7543800" cy="2286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" name="1 CuadroTexto"/>
          <p:cNvSpPr txBox="1"/>
          <p:nvPr/>
        </p:nvSpPr>
        <p:spPr>
          <a:xfrm>
            <a:off x="173630" y="6550223"/>
            <a:ext cx="13503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 smtClean="0"/>
              <a:t>FUNDAMENTOS</a:t>
            </a:r>
            <a:endParaRPr lang="es-PE" sz="1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604671" y="381000"/>
            <a:ext cx="49274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200" dirty="0" smtClean="0">
                <a:latin typeface="Tekton Pro Ext" pitchFamily="34" charset="0"/>
              </a:rPr>
              <a:t>DINAMICA DE GRUPO</a:t>
            </a:r>
            <a:endParaRPr lang="es-PE" sz="3200" dirty="0">
              <a:latin typeface="Tekton Pro Ext" pitchFamily="34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6384" y="6660392"/>
            <a:ext cx="911608" cy="167464"/>
          </a:xfrm>
          <a:prstGeom prst="rect">
            <a:avLst/>
          </a:prstGeom>
        </p:spPr>
      </p:pic>
      <p:sp>
        <p:nvSpPr>
          <p:cNvPr id="60" name="AutoShape 7" descr="Resultado de imagen para casa para av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pic>
        <p:nvPicPr>
          <p:cNvPr id="22" name="21 Imagen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4167" y="1447800"/>
            <a:ext cx="6656833" cy="46452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6904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600200" y="6629400"/>
            <a:ext cx="7543800" cy="2286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" name="1 CuadroTexto"/>
          <p:cNvSpPr txBox="1"/>
          <p:nvPr/>
        </p:nvSpPr>
        <p:spPr>
          <a:xfrm>
            <a:off x="173630" y="6550223"/>
            <a:ext cx="13503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 smtClean="0"/>
              <a:t>FUNDAMENTOS</a:t>
            </a:r>
            <a:endParaRPr lang="es-PE" sz="1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604671" y="381000"/>
            <a:ext cx="694677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200" dirty="0" smtClean="0">
                <a:latin typeface="Tekton Pro Ext" pitchFamily="34" charset="0"/>
              </a:rPr>
              <a:t>ANONIMACION, PRIVACIDAD Y </a:t>
            </a:r>
            <a:br>
              <a:rPr lang="es-PE" sz="3200" dirty="0" smtClean="0">
                <a:latin typeface="Tekton Pro Ext" pitchFamily="34" charset="0"/>
              </a:rPr>
            </a:br>
            <a:r>
              <a:rPr lang="es-PE" sz="3200" dirty="0" smtClean="0">
                <a:latin typeface="Tekton Pro Ext" pitchFamily="34" charset="0"/>
              </a:rPr>
              <a:t>CONFIDENCIALIDAD</a:t>
            </a:r>
            <a:endParaRPr lang="es-PE" sz="3200" dirty="0">
              <a:latin typeface="Tekton Pro Ext" pitchFamily="34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6384" y="6660392"/>
            <a:ext cx="911608" cy="167464"/>
          </a:xfrm>
          <a:prstGeom prst="rect">
            <a:avLst/>
          </a:prstGeom>
        </p:spPr>
      </p:pic>
      <p:sp>
        <p:nvSpPr>
          <p:cNvPr id="60" name="AutoShape 7" descr="Resultado de imagen para casa para av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278360"/>
              </p:ext>
            </p:extLst>
          </p:nvPr>
        </p:nvGraphicFramePr>
        <p:xfrm>
          <a:off x="827823" y="4721235"/>
          <a:ext cx="7824365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241"/>
                <a:gridCol w="1354481"/>
                <a:gridCol w="1468041"/>
                <a:gridCol w="1532520"/>
                <a:gridCol w="1468041"/>
                <a:gridCol w="1468041"/>
              </a:tblGrid>
              <a:tr h="0">
                <a:tc>
                  <a:txBody>
                    <a:bodyPr/>
                    <a:lstStyle/>
                    <a:p>
                      <a:r>
                        <a:rPr lang="es-PE" dirty="0" smtClean="0"/>
                        <a:t>ID</a:t>
                      </a:r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DNI</a:t>
                      </a:r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err="1" smtClean="0"/>
                        <a:t>Cel</a:t>
                      </a:r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FEC NAC</a:t>
                      </a:r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Dirección</a:t>
                      </a:r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Nombre</a:t>
                      </a:r>
                      <a:endParaRPr lang="es-PE" dirty="0"/>
                    </a:p>
                  </a:txBody>
                  <a:tcPr/>
                </a:tc>
              </a:tr>
              <a:tr h="876925">
                <a:tc>
                  <a:txBody>
                    <a:bodyPr/>
                    <a:lstStyle/>
                    <a:p>
                      <a:r>
                        <a:rPr lang="es-PE" dirty="0" smtClean="0"/>
                        <a:t>1</a:t>
                      </a:r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10475646</a:t>
                      </a:r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995718026</a:t>
                      </a:r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24/09/1973</a:t>
                      </a:r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Manuel</a:t>
                      </a:r>
                      <a:r>
                        <a:rPr lang="es-PE" baseline="0" dirty="0" smtClean="0"/>
                        <a:t> Olguín 745 Surco</a:t>
                      </a:r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José Zárate</a:t>
                      </a:r>
                      <a:endParaRPr lang="es-PE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6" name="15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811" y="1335102"/>
            <a:ext cx="2193277" cy="2193277"/>
          </a:xfrm>
          <a:prstGeom prst="rect">
            <a:avLst/>
          </a:prstGeom>
        </p:spPr>
      </p:pic>
      <p:sp>
        <p:nvSpPr>
          <p:cNvPr id="8" name="7 Llamada rectangular"/>
          <p:cNvSpPr/>
          <p:nvPr/>
        </p:nvSpPr>
        <p:spPr>
          <a:xfrm>
            <a:off x="2895600" y="1663083"/>
            <a:ext cx="5300784" cy="1537317"/>
          </a:xfrm>
          <a:prstGeom prst="wedgeRectCallout">
            <a:avLst>
              <a:gd name="adj1" fmla="val -60966"/>
              <a:gd name="adj2" fmla="val -3050"/>
            </a:avLst>
          </a:prstGeom>
          <a:solidFill>
            <a:srgbClr val="D4E56D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400" b="1" dirty="0" smtClean="0">
                <a:solidFill>
                  <a:schemeClr val="tx1"/>
                </a:solidFill>
              </a:rPr>
              <a:t>José Zárate Sousa</a:t>
            </a:r>
          </a:p>
          <a:p>
            <a:pPr algn="ctr"/>
            <a:r>
              <a:rPr lang="es-PE" sz="1600" dirty="0" smtClean="0">
                <a:solidFill>
                  <a:schemeClr val="tx1"/>
                </a:solidFill>
              </a:rPr>
              <a:t>DNI: 10475647</a:t>
            </a:r>
          </a:p>
          <a:p>
            <a:pPr algn="ctr"/>
            <a:r>
              <a:rPr lang="es-PE" sz="1600" dirty="0" smtClean="0">
                <a:solidFill>
                  <a:schemeClr val="tx1"/>
                </a:solidFill>
              </a:rPr>
              <a:t>FEC NAC: 24/09/1973</a:t>
            </a:r>
          </a:p>
          <a:p>
            <a:pPr algn="ctr"/>
            <a:r>
              <a:rPr lang="es-PE" sz="1600" dirty="0" err="1" smtClean="0">
                <a:solidFill>
                  <a:schemeClr val="tx1"/>
                </a:solidFill>
              </a:rPr>
              <a:t>Cel</a:t>
            </a:r>
            <a:r>
              <a:rPr lang="es-PE" sz="1600" dirty="0" smtClean="0">
                <a:solidFill>
                  <a:schemeClr val="tx1"/>
                </a:solidFill>
              </a:rPr>
              <a:t>: 995718026</a:t>
            </a:r>
          </a:p>
          <a:p>
            <a:pPr algn="ctr"/>
            <a:r>
              <a:rPr lang="es-PE" sz="1600" dirty="0" smtClean="0">
                <a:solidFill>
                  <a:schemeClr val="tx1"/>
                </a:solidFill>
              </a:rPr>
              <a:t>Dirección: Manuel Olguín 745 Surco</a:t>
            </a:r>
            <a:endParaRPr lang="es-PE" sz="1600" dirty="0">
              <a:solidFill>
                <a:schemeClr val="tx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762000" y="4186535"/>
            <a:ext cx="60975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b="1" dirty="0" smtClean="0"/>
              <a:t>Protege con usuario y </a:t>
            </a:r>
            <a:r>
              <a:rPr lang="es-PE" sz="2400" b="1" dirty="0" err="1" smtClean="0"/>
              <a:t>password</a:t>
            </a:r>
            <a:r>
              <a:rPr lang="es-PE" sz="2400" b="1" dirty="0" smtClean="0"/>
              <a:t> </a:t>
            </a:r>
            <a:r>
              <a:rPr lang="es-PE" sz="2400" b="1" dirty="0" smtClean="0">
                <a:sym typeface="Wingdings" panose="05000000000000000000" pitchFamily="2" charset="2"/>
              </a:rPr>
              <a:t>  Privacidad</a:t>
            </a:r>
            <a:endParaRPr lang="es-PE" sz="2400" b="1" dirty="0"/>
          </a:p>
        </p:txBody>
      </p:sp>
    </p:spTree>
    <p:extLst>
      <p:ext uri="{BB962C8B-B14F-4D97-AF65-F5344CB8AC3E}">
        <p14:creationId xmlns:p14="http://schemas.microsoft.com/office/powerpoint/2010/main" val="213279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600200" y="6629400"/>
            <a:ext cx="7543800" cy="2286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" name="1 CuadroTexto"/>
          <p:cNvSpPr txBox="1"/>
          <p:nvPr/>
        </p:nvSpPr>
        <p:spPr>
          <a:xfrm>
            <a:off x="173630" y="6550223"/>
            <a:ext cx="13503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 smtClean="0"/>
              <a:t>FUNDAMENTOS</a:t>
            </a:r>
            <a:endParaRPr lang="es-PE" sz="1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604671" y="381000"/>
            <a:ext cx="694677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200" dirty="0" smtClean="0">
                <a:latin typeface="Tekton Pro Ext" pitchFamily="34" charset="0"/>
              </a:rPr>
              <a:t>ANONIMACION, PRIVACIDAD Y </a:t>
            </a:r>
            <a:br>
              <a:rPr lang="es-PE" sz="3200" dirty="0" smtClean="0">
                <a:latin typeface="Tekton Pro Ext" pitchFamily="34" charset="0"/>
              </a:rPr>
            </a:br>
            <a:r>
              <a:rPr lang="es-PE" sz="3200" dirty="0" smtClean="0">
                <a:latin typeface="Tekton Pro Ext" pitchFamily="34" charset="0"/>
              </a:rPr>
              <a:t>CONFIDENCIALIDAD</a:t>
            </a:r>
            <a:endParaRPr lang="es-PE" sz="3200" dirty="0">
              <a:latin typeface="Tekton Pro Ext" pitchFamily="34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6384" y="6660392"/>
            <a:ext cx="911608" cy="167464"/>
          </a:xfrm>
          <a:prstGeom prst="rect">
            <a:avLst/>
          </a:prstGeom>
        </p:spPr>
      </p:pic>
      <p:sp>
        <p:nvSpPr>
          <p:cNvPr id="60" name="AutoShape 7" descr="Resultado de imagen para casa para av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113771"/>
              </p:ext>
            </p:extLst>
          </p:nvPr>
        </p:nvGraphicFramePr>
        <p:xfrm>
          <a:off x="827823" y="4721235"/>
          <a:ext cx="7824365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241"/>
                <a:gridCol w="1354481"/>
                <a:gridCol w="1468041"/>
                <a:gridCol w="1532520"/>
                <a:gridCol w="1468041"/>
                <a:gridCol w="1468041"/>
              </a:tblGrid>
              <a:tr h="0">
                <a:tc>
                  <a:txBody>
                    <a:bodyPr/>
                    <a:lstStyle/>
                    <a:p>
                      <a:r>
                        <a:rPr lang="es-PE" dirty="0" smtClean="0"/>
                        <a:t>ID</a:t>
                      </a:r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DNI</a:t>
                      </a:r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err="1" smtClean="0"/>
                        <a:t>Cel</a:t>
                      </a:r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FEC NAC</a:t>
                      </a:r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Dirección</a:t>
                      </a:r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Nombre</a:t>
                      </a:r>
                      <a:endParaRPr lang="es-PE" dirty="0"/>
                    </a:p>
                  </a:txBody>
                  <a:tcPr/>
                </a:tc>
              </a:tr>
              <a:tr h="876925">
                <a:tc>
                  <a:txBody>
                    <a:bodyPr/>
                    <a:lstStyle/>
                    <a:p>
                      <a:r>
                        <a:rPr lang="es-PE" dirty="0" smtClean="0"/>
                        <a:t>1</a:t>
                      </a:r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10475646</a:t>
                      </a:r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995718026</a:t>
                      </a:r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24/09/1973</a:t>
                      </a:r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Manuel</a:t>
                      </a:r>
                      <a:r>
                        <a:rPr lang="es-PE" baseline="0" dirty="0" smtClean="0"/>
                        <a:t> Olguín 745 Surco</a:t>
                      </a:r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José Zárate</a:t>
                      </a:r>
                      <a:endParaRPr lang="es-PE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6" name="15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811" y="1335102"/>
            <a:ext cx="2193277" cy="2193277"/>
          </a:xfrm>
          <a:prstGeom prst="rect">
            <a:avLst/>
          </a:prstGeom>
        </p:spPr>
      </p:pic>
      <p:sp>
        <p:nvSpPr>
          <p:cNvPr id="8" name="7 Llamada rectangular"/>
          <p:cNvSpPr/>
          <p:nvPr/>
        </p:nvSpPr>
        <p:spPr>
          <a:xfrm>
            <a:off x="2895600" y="1663083"/>
            <a:ext cx="5300784" cy="1537317"/>
          </a:xfrm>
          <a:prstGeom prst="wedgeRectCallout">
            <a:avLst>
              <a:gd name="adj1" fmla="val -61670"/>
              <a:gd name="adj2" fmla="val -16402"/>
            </a:avLst>
          </a:prstGeom>
          <a:solidFill>
            <a:srgbClr val="D4E56D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400" b="1" dirty="0" smtClean="0">
                <a:solidFill>
                  <a:schemeClr val="tx1"/>
                </a:solidFill>
              </a:rPr>
              <a:t>José Zárate Sousa</a:t>
            </a:r>
          </a:p>
          <a:p>
            <a:pPr algn="ctr"/>
            <a:r>
              <a:rPr lang="es-PE" sz="1600" dirty="0" smtClean="0">
                <a:solidFill>
                  <a:schemeClr val="tx1"/>
                </a:solidFill>
              </a:rPr>
              <a:t>DNI: 10475647</a:t>
            </a:r>
          </a:p>
          <a:p>
            <a:pPr algn="ctr"/>
            <a:r>
              <a:rPr lang="es-PE" sz="1600" dirty="0" smtClean="0">
                <a:solidFill>
                  <a:schemeClr val="tx1"/>
                </a:solidFill>
              </a:rPr>
              <a:t>FEC NAC: 24/09/1973</a:t>
            </a:r>
          </a:p>
          <a:p>
            <a:pPr algn="ctr"/>
            <a:r>
              <a:rPr lang="es-PE" sz="1600" dirty="0" err="1" smtClean="0">
                <a:solidFill>
                  <a:schemeClr val="tx1"/>
                </a:solidFill>
              </a:rPr>
              <a:t>Cel</a:t>
            </a:r>
            <a:r>
              <a:rPr lang="es-PE" sz="1600" dirty="0" smtClean="0">
                <a:solidFill>
                  <a:schemeClr val="tx1"/>
                </a:solidFill>
              </a:rPr>
              <a:t>: 995718026</a:t>
            </a:r>
          </a:p>
          <a:p>
            <a:pPr algn="ctr"/>
            <a:r>
              <a:rPr lang="es-PE" sz="1600" dirty="0" smtClean="0">
                <a:solidFill>
                  <a:schemeClr val="tx1"/>
                </a:solidFill>
              </a:rPr>
              <a:t>Dirección: Manuel Olguín 745 Surco</a:t>
            </a:r>
            <a:endParaRPr lang="es-PE" sz="1600" dirty="0">
              <a:solidFill>
                <a:schemeClr val="tx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09600" y="4114800"/>
            <a:ext cx="82459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b="1" dirty="0" smtClean="0"/>
              <a:t>Si se restringe el acceso a personal autorizadas </a:t>
            </a:r>
            <a:r>
              <a:rPr lang="es-PE" sz="2400" b="1" dirty="0" smtClean="0">
                <a:sym typeface="Wingdings" panose="05000000000000000000" pitchFamily="2" charset="2"/>
              </a:rPr>
              <a:t>  Confidencial</a:t>
            </a:r>
            <a:endParaRPr lang="es-PE" sz="2400" b="1" dirty="0"/>
          </a:p>
        </p:txBody>
      </p:sp>
    </p:spTree>
    <p:extLst>
      <p:ext uri="{BB962C8B-B14F-4D97-AF65-F5344CB8AC3E}">
        <p14:creationId xmlns:p14="http://schemas.microsoft.com/office/powerpoint/2010/main" val="54006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600200" y="6629400"/>
            <a:ext cx="7543800" cy="2286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" name="1 CuadroTexto"/>
          <p:cNvSpPr txBox="1"/>
          <p:nvPr/>
        </p:nvSpPr>
        <p:spPr>
          <a:xfrm>
            <a:off x="173630" y="6550223"/>
            <a:ext cx="13503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 smtClean="0"/>
              <a:t>FUNDAMENTOS</a:t>
            </a:r>
            <a:endParaRPr lang="es-PE" sz="1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604671" y="381000"/>
            <a:ext cx="694677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200" dirty="0" smtClean="0">
                <a:latin typeface="Tekton Pro Ext" pitchFamily="34" charset="0"/>
              </a:rPr>
              <a:t>ANONIMACION, PRIVACIDAD Y </a:t>
            </a:r>
            <a:br>
              <a:rPr lang="es-PE" sz="3200" dirty="0" smtClean="0">
                <a:latin typeface="Tekton Pro Ext" pitchFamily="34" charset="0"/>
              </a:rPr>
            </a:br>
            <a:r>
              <a:rPr lang="es-PE" sz="3200" dirty="0" smtClean="0">
                <a:latin typeface="Tekton Pro Ext" pitchFamily="34" charset="0"/>
              </a:rPr>
              <a:t>CONFIDENCIALIDAD</a:t>
            </a:r>
            <a:endParaRPr lang="es-PE" sz="3200" dirty="0">
              <a:latin typeface="Tekton Pro Ext" pitchFamily="34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6384" y="6660392"/>
            <a:ext cx="911608" cy="167464"/>
          </a:xfrm>
          <a:prstGeom prst="rect">
            <a:avLst/>
          </a:prstGeom>
        </p:spPr>
      </p:pic>
      <p:sp>
        <p:nvSpPr>
          <p:cNvPr id="60" name="AutoShape 7" descr="Resultado de imagen para casa para av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506423"/>
              </p:ext>
            </p:extLst>
          </p:nvPr>
        </p:nvGraphicFramePr>
        <p:xfrm>
          <a:off x="827822" y="4721235"/>
          <a:ext cx="7993698" cy="1298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055"/>
                <a:gridCol w="7553643"/>
              </a:tblGrid>
              <a:tr h="382207">
                <a:tc>
                  <a:txBody>
                    <a:bodyPr/>
                    <a:lstStyle/>
                    <a:p>
                      <a:r>
                        <a:rPr lang="es-PE" dirty="0" smtClean="0"/>
                        <a:t>ID</a:t>
                      </a:r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Clave</a:t>
                      </a:r>
                      <a:endParaRPr lang="es-PE" dirty="0"/>
                    </a:p>
                  </a:txBody>
                  <a:tcPr/>
                </a:tc>
              </a:tr>
              <a:tr h="916358">
                <a:tc>
                  <a:txBody>
                    <a:bodyPr/>
                    <a:lstStyle/>
                    <a:p>
                      <a:r>
                        <a:rPr lang="es-PE" dirty="0" smtClean="0"/>
                        <a:t>1</a:t>
                      </a:r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593bac390f43a8831ba501473edfd7ea409f4110a509cb830ebfa1808cd33fb7</a:t>
                      </a:r>
                      <a:endParaRPr lang="es-PE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6" name="15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811" y="1335102"/>
            <a:ext cx="2193277" cy="2193277"/>
          </a:xfrm>
          <a:prstGeom prst="rect">
            <a:avLst/>
          </a:prstGeom>
        </p:spPr>
      </p:pic>
      <p:sp>
        <p:nvSpPr>
          <p:cNvPr id="8" name="7 Rectángulo redondeado"/>
          <p:cNvSpPr/>
          <p:nvPr/>
        </p:nvSpPr>
        <p:spPr>
          <a:xfrm>
            <a:off x="2895600" y="1663083"/>
            <a:ext cx="5300784" cy="1537317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dirty="0" smtClean="0"/>
              <a:t>*** secreto ***</a:t>
            </a:r>
            <a:endParaRPr lang="es-PE" sz="1600" dirty="0"/>
          </a:p>
        </p:txBody>
      </p:sp>
      <p:sp>
        <p:nvSpPr>
          <p:cNvPr id="5" name="4 Flecha abajo"/>
          <p:cNvSpPr/>
          <p:nvPr/>
        </p:nvSpPr>
        <p:spPr>
          <a:xfrm>
            <a:off x="4667250" y="3528379"/>
            <a:ext cx="1409700" cy="11198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9 CuadroTexto"/>
          <p:cNvSpPr txBox="1"/>
          <p:nvPr/>
        </p:nvSpPr>
        <p:spPr>
          <a:xfrm>
            <a:off x="1816085" y="3528379"/>
            <a:ext cx="2851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dirty="0" smtClean="0"/>
              <a:t>Demuestra que es el dueño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85062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600200" y="6629400"/>
            <a:ext cx="7543800" cy="2286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" name="1 CuadroTexto"/>
          <p:cNvSpPr txBox="1"/>
          <p:nvPr/>
        </p:nvSpPr>
        <p:spPr>
          <a:xfrm>
            <a:off x="173630" y="6550223"/>
            <a:ext cx="13503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 smtClean="0"/>
              <a:t>FUNDAMENTOS</a:t>
            </a:r>
            <a:endParaRPr lang="es-PE" sz="1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604671" y="381000"/>
            <a:ext cx="39968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200" dirty="0" smtClean="0">
                <a:latin typeface="Tekton Pro Ext" pitchFamily="34" charset="0"/>
              </a:rPr>
              <a:t>TERMINOLOGIAS</a:t>
            </a:r>
            <a:endParaRPr lang="es-PE" sz="3200" dirty="0">
              <a:latin typeface="Tekton Pro Ext" pitchFamily="34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6384" y="6660392"/>
            <a:ext cx="911608" cy="167464"/>
          </a:xfrm>
          <a:prstGeom prst="rect">
            <a:avLst/>
          </a:prstGeom>
        </p:spPr>
      </p:pic>
      <p:sp>
        <p:nvSpPr>
          <p:cNvPr id="7" name="6 Rectángulo redondeado"/>
          <p:cNvSpPr/>
          <p:nvPr/>
        </p:nvSpPr>
        <p:spPr>
          <a:xfrm>
            <a:off x="848815" y="1249554"/>
            <a:ext cx="1437185" cy="1265046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000" dirty="0" err="1" smtClean="0"/>
              <a:t>Token</a:t>
            </a:r>
            <a:endParaRPr lang="es-PE" sz="2000" dirty="0"/>
          </a:p>
        </p:txBody>
      </p:sp>
      <p:sp>
        <p:nvSpPr>
          <p:cNvPr id="8" name="7 Rectángulo redondeado"/>
          <p:cNvSpPr/>
          <p:nvPr/>
        </p:nvSpPr>
        <p:spPr>
          <a:xfrm>
            <a:off x="2982414" y="1249554"/>
            <a:ext cx="1437185" cy="1265046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000" dirty="0" smtClean="0"/>
              <a:t>Cadena</a:t>
            </a:r>
            <a:endParaRPr lang="es-PE" sz="2000" dirty="0"/>
          </a:p>
        </p:txBody>
      </p:sp>
      <p:sp>
        <p:nvSpPr>
          <p:cNvPr id="9" name="8 Rectángulo redondeado"/>
          <p:cNvSpPr/>
          <p:nvPr/>
        </p:nvSpPr>
        <p:spPr>
          <a:xfrm>
            <a:off x="5071346" y="1249554"/>
            <a:ext cx="1437185" cy="1265046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000" dirty="0" smtClean="0"/>
              <a:t>Nodos</a:t>
            </a:r>
            <a:endParaRPr lang="es-PE" sz="2000" dirty="0"/>
          </a:p>
        </p:txBody>
      </p:sp>
      <p:sp>
        <p:nvSpPr>
          <p:cNvPr id="10" name="9 Rectángulo redondeado"/>
          <p:cNvSpPr/>
          <p:nvPr/>
        </p:nvSpPr>
        <p:spPr>
          <a:xfrm>
            <a:off x="7186550" y="1249554"/>
            <a:ext cx="1437185" cy="1265046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000" dirty="0" smtClean="0"/>
              <a:t>Dirección</a:t>
            </a:r>
          </a:p>
          <a:p>
            <a:pPr algn="ctr"/>
            <a:r>
              <a:rPr lang="es-PE" sz="2000" dirty="0" smtClean="0"/>
              <a:t>Blockchain</a:t>
            </a:r>
            <a:endParaRPr lang="es-PE" sz="2000" dirty="0"/>
          </a:p>
        </p:txBody>
      </p:sp>
      <p:sp>
        <p:nvSpPr>
          <p:cNvPr id="11" name="10 Rectángulo redondeado"/>
          <p:cNvSpPr/>
          <p:nvPr/>
        </p:nvSpPr>
        <p:spPr>
          <a:xfrm>
            <a:off x="848815" y="3116591"/>
            <a:ext cx="1437185" cy="1265046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000" dirty="0" smtClean="0"/>
              <a:t>Consenso</a:t>
            </a:r>
            <a:endParaRPr lang="es-PE" sz="2000" dirty="0"/>
          </a:p>
        </p:txBody>
      </p:sp>
      <p:sp>
        <p:nvSpPr>
          <p:cNvPr id="12" name="11 Rectángulo redondeado"/>
          <p:cNvSpPr/>
          <p:nvPr/>
        </p:nvSpPr>
        <p:spPr>
          <a:xfrm>
            <a:off x="2982415" y="3116591"/>
            <a:ext cx="1437185" cy="1265046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000" dirty="0" smtClean="0"/>
              <a:t>Minero</a:t>
            </a:r>
            <a:endParaRPr lang="es-PE" sz="2000" dirty="0"/>
          </a:p>
        </p:txBody>
      </p:sp>
      <p:sp>
        <p:nvSpPr>
          <p:cNvPr id="13" name="12 Rectángulo redondeado"/>
          <p:cNvSpPr/>
          <p:nvPr/>
        </p:nvSpPr>
        <p:spPr>
          <a:xfrm>
            <a:off x="5071347" y="3116591"/>
            <a:ext cx="1437185" cy="1265046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000" dirty="0" smtClean="0"/>
              <a:t>Hash</a:t>
            </a:r>
            <a:endParaRPr lang="es-PE" sz="2000" dirty="0"/>
          </a:p>
        </p:txBody>
      </p:sp>
      <p:sp>
        <p:nvSpPr>
          <p:cNvPr id="14" name="13 Rectángulo redondeado"/>
          <p:cNvSpPr/>
          <p:nvPr/>
        </p:nvSpPr>
        <p:spPr>
          <a:xfrm>
            <a:off x="7186551" y="3116591"/>
            <a:ext cx="1437185" cy="1265046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000" dirty="0" smtClean="0"/>
              <a:t>Bloques</a:t>
            </a:r>
            <a:endParaRPr lang="es-PE" sz="2000" dirty="0"/>
          </a:p>
        </p:txBody>
      </p:sp>
      <p:sp>
        <p:nvSpPr>
          <p:cNvPr id="15" name="14 Rectángulo redondeado"/>
          <p:cNvSpPr/>
          <p:nvPr/>
        </p:nvSpPr>
        <p:spPr>
          <a:xfrm>
            <a:off x="848815" y="4983354"/>
            <a:ext cx="1437185" cy="1265046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000" dirty="0" smtClean="0"/>
              <a:t>Prueba de Esfuerzo</a:t>
            </a:r>
            <a:endParaRPr lang="es-PE" sz="2000" dirty="0"/>
          </a:p>
        </p:txBody>
      </p:sp>
      <p:sp>
        <p:nvSpPr>
          <p:cNvPr id="16" name="15 Rectángulo redondeado"/>
          <p:cNvSpPr/>
          <p:nvPr/>
        </p:nvSpPr>
        <p:spPr>
          <a:xfrm>
            <a:off x="2982415" y="4983354"/>
            <a:ext cx="1437185" cy="1265046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000" dirty="0" err="1" smtClean="0"/>
              <a:t>Dapp</a:t>
            </a:r>
            <a:endParaRPr lang="es-PE" sz="2000" dirty="0"/>
          </a:p>
        </p:txBody>
      </p:sp>
      <p:sp>
        <p:nvSpPr>
          <p:cNvPr id="17" name="16 Rectángulo redondeado"/>
          <p:cNvSpPr/>
          <p:nvPr/>
        </p:nvSpPr>
        <p:spPr>
          <a:xfrm>
            <a:off x="5071347" y="4983354"/>
            <a:ext cx="1437185" cy="1265046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000" dirty="0" smtClean="0"/>
              <a:t>Firma Digital</a:t>
            </a:r>
            <a:endParaRPr lang="es-PE" sz="2000" dirty="0"/>
          </a:p>
        </p:txBody>
      </p:sp>
      <p:sp>
        <p:nvSpPr>
          <p:cNvPr id="18" name="17 Rectángulo redondeado"/>
          <p:cNvSpPr/>
          <p:nvPr/>
        </p:nvSpPr>
        <p:spPr>
          <a:xfrm>
            <a:off x="7186551" y="4983354"/>
            <a:ext cx="1437185" cy="1265046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000" dirty="0" err="1" smtClean="0"/>
              <a:t>Wallet</a:t>
            </a:r>
            <a:endParaRPr lang="es-PE" sz="2000" dirty="0"/>
          </a:p>
        </p:txBody>
      </p:sp>
      <p:grpSp>
        <p:nvGrpSpPr>
          <p:cNvPr id="22" name="21 Grupo"/>
          <p:cNvGrpSpPr/>
          <p:nvPr/>
        </p:nvGrpSpPr>
        <p:grpSpPr>
          <a:xfrm>
            <a:off x="848815" y="1250732"/>
            <a:ext cx="1437185" cy="1265046"/>
            <a:chOff x="864581" y="1234966"/>
            <a:chExt cx="1437185" cy="1265046"/>
          </a:xfrm>
        </p:grpSpPr>
        <p:sp>
          <p:nvSpPr>
            <p:cNvPr id="21" name="20 Rectángulo redondeado"/>
            <p:cNvSpPr/>
            <p:nvPr/>
          </p:nvSpPr>
          <p:spPr>
            <a:xfrm>
              <a:off x="864581" y="1234966"/>
              <a:ext cx="1437185" cy="1265046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2000" dirty="0"/>
            </a:p>
          </p:txBody>
        </p:sp>
        <p:pic>
          <p:nvPicPr>
            <p:cNvPr id="20" name="19 Imagen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082"/>
            <a:stretch/>
          </p:blipFill>
          <p:spPr>
            <a:xfrm>
              <a:off x="1296929" y="1592315"/>
              <a:ext cx="590777" cy="518815"/>
            </a:xfrm>
            <a:prstGeom prst="rect">
              <a:avLst/>
            </a:prstGeom>
          </p:spPr>
        </p:pic>
      </p:grpSp>
      <p:grpSp>
        <p:nvGrpSpPr>
          <p:cNvPr id="23" name="22 Grupo"/>
          <p:cNvGrpSpPr/>
          <p:nvPr/>
        </p:nvGrpSpPr>
        <p:grpSpPr>
          <a:xfrm>
            <a:off x="2982413" y="1251455"/>
            <a:ext cx="1437185" cy="1265046"/>
            <a:chOff x="864581" y="1234966"/>
            <a:chExt cx="1437185" cy="1265046"/>
          </a:xfrm>
        </p:grpSpPr>
        <p:sp>
          <p:nvSpPr>
            <p:cNvPr id="24" name="23 Rectángulo redondeado"/>
            <p:cNvSpPr/>
            <p:nvPr/>
          </p:nvSpPr>
          <p:spPr>
            <a:xfrm>
              <a:off x="864581" y="1234966"/>
              <a:ext cx="1437185" cy="1265046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2000" dirty="0"/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082"/>
            <a:stretch/>
          </p:blipFill>
          <p:spPr>
            <a:xfrm>
              <a:off x="1296929" y="1592315"/>
              <a:ext cx="590777" cy="518815"/>
            </a:xfrm>
            <a:prstGeom prst="rect">
              <a:avLst/>
            </a:prstGeom>
          </p:spPr>
        </p:pic>
      </p:grpSp>
      <p:grpSp>
        <p:nvGrpSpPr>
          <p:cNvPr id="26" name="25 Grupo"/>
          <p:cNvGrpSpPr/>
          <p:nvPr/>
        </p:nvGrpSpPr>
        <p:grpSpPr>
          <a:xfrm>
            <a:off x="5071347" y="1250732"/>
            <a:ext cx="1437185" cy="1265046"/>
            <a:chOff x="864581" y="1234966"/>
            <a:chExt cx="1437185" cy="1265046"/>
          </a:xfrm>
        </p:grpSpPr>
        <p:sp>
          <p:nvSpPr>
            <p:cNvPr id="27" name="26 Rectángulo redondeado"/>
            <p:cNvSpPr/>
            <p:nvPr/>
          </p:nvSpPr>
          <p:spPr>
            <a:xfrm>
              <a:off x="864581" y="1234966"/>
              <a:ext cx="1437185" cy="1265046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2000" dirty="0"/>
            </a:p>
          </p:txBody>
        </p:sp>
        <p:pic>
          <p:nvPicPr>
            <p:cNvPr id="28" name="27 Imagen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082"/>
            <a:stretch/>
          </p:blipFill>
          <p:spPr>
            <a:xfrm>
              <a:off x="1296929" y="1592315"/>
              <a:ext cx="590777" cy="518815"/>
            </a:xfrm>
            <a:prstGeom prst="rect">
              <a:avLst/>
            </a:prstGeom>
          </p:spPr>
        </p:pic>
      </p:grpSp>
      <p:grpSp>
        <p:nvGrpSpPr>
          <p:cNvPr id="29" name="28 Grupo"/>
          <p:cNvGrpSpPr/>
          <p:nvPr/>
        </p:nvGrpSpPr>
        <p:grpSpPr>
          <a:xfrm>
            <a:off x="7183471" y="1251455"/>
            <a:ext cx="1437185" cy="1265046"/>
            <a:chOff x="864581" y="1234966"/>
            <a:chExt cx="1437185" cy="1265046"/>
          </a:xfrm>
        </p:grpSpPr>
        <p:sp>
          <p:nvSpPr>
            <p:cNvPr id="30" name="29 Rectángulo redondeado"/>
            <p:cNvSpPr/>
            <p:nvPr/>
          </p:nvSpPr>
          <p:spPr>
            <a:xfrm>
              <a:off x="864581" y="1234966"/>
              <a:ext cx="1437185" cy="1265046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2000" dirty="0"/>
            </a:p>
          </p:txBody>
        </p:sp>
        <p:pic>
          <p:nvPicPr>
            <p:cNvPr id="31" name="30 Imagen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082"/>
            <a:stretch/>
          </p:blipFill>
          <p:spPr>
            <a:xfrm>
              <a:off x="1296929" y="1592315"/>
              <a:ext cx="590777" cy="518815"/>
            </a:xfrm>
            <a:prstGeom prst="rect">
              <a:avLst/>
            </a:prstGeom>
          </p:spPr>
        </p:pic>
      </p:grpSp>
      <p:grpSp>
        <p:nvGrpSpPr>
          <p:cNvPr id="32" name="31 Grupo"/>
          <p:cNvGrpSpPr/>
          <p:nvPr/>
        </p:nvGrpSpPr>
        <p:grpSpPr>
          <a:xfrm>
            <a:off x="848814" y="3116591"/>
            <a:ext cx="1437185" cy="1265046"/>
            <a:chOff x="864581" y="1234966"/>
            <a:chExt cx="1437185" cy="1265046"/>
          </a:xfrm>
        </p:grpSpPr>
        <p:sp>
          <p:nvSpPr>
            <p:cNvPr id="33" name="32 Rectángulo redondeado"/>
            <p:cNvSpPr/>
            <p:nvPr/>
          </p:nvSpPr>
          <p:spPr>
            <a:xfrm>
              <a:off x="864581" y="1234966"/>
              <a:ext cx="1437185" cy="1265046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2000" dirty="0"/>
            </a:p>
          </p:txBody>
        </p:sp>
        <p:pic>
          <p:nvPicPr>
            <p:cNvPr id="34" name="33 Imagen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082"/>
            <a:stretch/>
          </p:blipFill>
          <p:spPr>
            <a:xfrm>
              <a:off x="1296929" y="1592315"/>
              <a:ext cx="590777" cy="518815"/>
            </a:xfrm>
            <a:prstGeom prst="rect">
              <a:avLst/>
            </a:prstGeom>
          </p:spPr>
        </p:pic>
      </p:grpSp>
      <p:grpSp>
        <p:nvGrpSpPr>
          <p:cNvPr id="35" name="34 Grupo"/>
          <p:cNvGrpSpPr/>
          <p:nvPr/>
        </p:nvGrpSpPr>
        <p:grpSpPr>
          <a:xfrm>
            <a:off x="2985117" y="3107263"/>
            <a:ext cx="1437185" cy="1265046"/>
            <a:chOff x="864581" y="1234966"/>
            <a:chExt cx="1437185" cy="1265046"/>
          </a:xfrm>
        </p:grpSpPr>
        <p:sp>
          <p:nvSpPr>
            <p:cNvPr id="36" name="35 Rectángulo redondeado"/>
            <p:cNvSpPr/>
            <p:nvPr/>
          </p:nvSpPr>
          <p:spPr>
            <a:xfrm>
              <a:off x="864581" y="1234966"/>
              <a:ext cx="1437185" cy="1265046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2000" dirty="0"/>
            </a:p>
          </p:txBody>
        </p:sp>
        <p:pic>
          <p:nvPicPr>
            <p:cNvPr id="37" name="36 Imagen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082"/>
            <a:stretch/>
          </p:blipFill>
          <p:spPr>
            <a:xfrm>
              <a:off x="1296929" y="1592315"/>
              <a:ext cx="590777" cy="518815"/>
            </a:xfrm>
            <a:prstGeom prst="rect">
              <a:avLst/>
            </a:prstGeom>
          </p:spPr>
        </p:pic>
      </p:grpSp>
      <p:grpSp>
        <p:nvGrpSpPr>
          <p:cNvPr id="38" name="37 Grupo"/>
          <p:cNvGrpSpPr/>
          <p:nvPr/>
        </p:nvGrpSpPr>
        <p:grpSpPr>
          <a:xfrm>
            <a:off x="5080490" y="3116591"/>
            <a:ext cx="1437185" cy="1265046"/>
            <a:chOff x="864581" y="1234966"/>
            <a:chExt cx="1437185" cy="1265046"/>
          </a:xfrm>
        </p:grpSpPr>
        <p:sp>
          <p:nvSpPr>
            <p:cNvPr id="39" name="38 Rectángulo redondeado"/>
            <p:cNvSpPr/>
            <p:nvPr/>
          </p:nvSpPr>
          <p:spPr>
            <a:xfrm>
              <a:off x="864581" y="1234966"/>
              <a:ext cx="1437185" cy="1265046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2000" dirty="0"/>
            </a:p>
          </p:txBody>
        </p:sp>
        <p:pic>
          <p:nvPicPr>
            <p:cNvPr id="40" name="39 Imagen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082"/>
            <a:stretch/>
          </p:blipFill>
          <p:spPr>
            <a:xfrm>
              <a:off x="1296929" y="1592315"/>
              <a:ext cx="590777" cy="518815"/>
            </a:xfrm>
            <a:prstGeom prst="rect">
              <a:avLst/>
            </a:prstGeom>
          </p:spPr>
        </p:pic>
      </p:grpSp>
      <p:grpSp>
        <p:nvGrpSpPr>
          <p:cNvPr id="41" name="40 Grupo"/>
          <p:cNvGrpSpPr/>
          <p:nvPr/>
        </p:nvGrpSpPr>
        <p:grpSpPr>
          <a:xfrm>
            <a:off x="7192614" y="3116583"/>
            <a:ext cx="1437185" cy="1265046"/>
            <a:chOff x="864581" y="1234966"/>
            <a:chExt cx="1437185" cy="1265046"/>
          </a:xfrm>
        </p:grpSpPr>
        <p:sp>
          <p:nvSpPr>
            <p:cNvPr id="42" name="41 Rectángulo redondeado"/>
            <p:cNvSpPr/>
            <p:nvPr/>
          </p:nvSpPr>
          <p:spPr>
            <a:xfrm>
              <a:off x="864581" y="1234966"/>
              <a:ext cx="1437185" cy="1265046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2000" dirty="0"/>
            </a:p>
          </p:txBody>
        </p:sp>
        <p:pic>
          <p:nvPicPr>
            <p:cNvPr id="43" name="42 Imagen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082"/>
            <a:stretch/>
          </p:blipFill>
          <p:spPr>
            <a:xfrm>
              <a:off x="1296929" y="1592315"/>
              <a:ext cx="590777" cy="518815"/>
            </a:xfrm>
            <a:prstGeom prst="rect">
              <a:avLst/>
            </a:prstGeom>
          </p:spPr>
        </p:pic>
      </p:grpSp>
      <p:grpSp>
        <p:nvGrpSpPr>
          <p:cNvPr id="44" name="43 Grupo"/>
          <p:cNvGrpSpPr/>
          <p:nvPr/>
        </p:nvGrpSpPr>
        <p:grpSpPr>
          <a:xfrm>
            <a:off x="852705" y="4988878"/>
            <a:ext cx="1437185" cy="1265046"/>
            <a:chOff x="864581" y="1234966"/>
            <a:chExt cx="1437185" cy="1265046"/>
          </a:xfrm>
        </p:grpSpPr>
        <p:sp>
          <p:nvSpPr>
            <p:cNvPr id="45" name="44 Rectángulo redondeado"/>
            <p:cNvSpPr/>
            <p:nvPr/>
          </p:nvSpPr>
          <p:spPr>
            <a:xfrm>
              <a:off x="864581" y="1234966"/>
              <a:ext cx="1437185" cy="1265046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2000" dirty="0"/>
            </a:p>
          </p:txBody>
        </p:sp>
        <p:pic>
          <p:nvPicPr>
            <p:cNvPr id="46" name="45 Imagen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082"/>
            <a:stretch/>
          </p:blipFill>
          <p:spPr>
            <a:xfrm>
              <a:off x="1296929" y="1592315"/>
              <a:ext cx="590777" cy="518815"/>
            </a:xfrm>
            <a:prstGeom prst="rect">
              <a:avLst/>
            </a:prstGeom>
          </p:spPr>
        </p:pic>
      </p:grpSp>
      <p:grpSp>
        <p:nvGrpSpPr>
          <p:cNvPr id="47" name="46 Grupo"/>
          <p:cNvGrpSpPr/>
          <p:nvPr/>
        </p:nvGrpSpPr>
        <p:grpSpPr>
          <a:xfrm>
            <a:off x="2982415" y="4978638"/>
            <a:ext cx="1437185" cy="1265046"/>
            <a:chOff x="864581" y="1234966"/>
            <a:chExt cx="1437185" cy="1265046"/>
          </a:xfrm>
        </p:grpSpPr>
        <p:sp>
          <p:nvSpPr>
            <p:cNvPr id="48" name="47 Rectángulo redondeado"/>
            <p:cNvSpPr/>
            <p:nvPr/>
          </p:nvSpPr>
          <p:spPr>
            <a:xfrm>
              <a:off x="864581" y="1234966"/>
              <a:ext cx="1437185" cy="1265046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2000" dirty="0"/>
            </a:p>
          </p:txBody>
        </p:sp>
        <p:pic>
          <p:nvPicPr>
            <p:cNvPr id="49" name="48 Imagen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082"/>
            <a:stretch/>
          </p:blipFill>
          <p:spPr>
            <a:xfrm>
              <a:off x="1296929" y="1592315"/>
              <a:ext cx="590777" cy="518815"/>
            </a:xfrm>
            <a:prstGeom prst="rect">
              <a:avLst/>
            </a:prstGeom>
          </p:spPr>
        </p:pic>
      </p:grpSp>
      <p:grpSp>
        <p:nvGrpSpPr>
          <p:cNvPr id="50" name="49 Grupo"/>
          <p:cNvGrpSpPr/>
          <p:nvPr/>
        </p:nvGrpSpPr>
        <p:grpSpPr>
          <a:xfrm>
            <a:off x="5080490" y="4979551"/>
            <a:ext cx="1437185" cy="1265046"/>
            <a:chOff x="864581" y="1234966"/>
            <a:chExt cx="1437185" cy="1265046"/>
          </a:xfrm>
        </p:grpSpPr>
        <p:sp>
          <p:nvSpPr>
            <p:cNvPr id="51" name="50 Rectángulo redondeado"/>
            <p:cNvSpPr/>
            <p:nvPr/>
          </p:nvSpPr>
          <p:spPr>
            <a:xfrm>
              <a:off x="864581" y="1234966"/>
              <a:ext cx="1437185" cy="1265046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2000" dirty="0"/>
            </a:p>
          </p:txBody>
        </p:sp>
        <p:pic>
          <p:nvPicPr>
            <p:cNvPr id="52" name="51 Imagen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082"/>
            <a:stretch/>
          </p:blipFill>
          <p:spPr>
            <a:xfrm>
              <a:off x="1296929" y="1592315"/>
              <a:ext cx="590777" cy="518815"/>
            </a:xfrm>
            <a:prstGeom prst="rect">
              <a:avLst/>
            </a:prstGeom>
          </p:spPr>
        </p:pic>
      </p:grpSp>
      <p:grpSp>
        <p:nvGrpSpPr>
          <p:cNvPr id="53" name="52 Grupo"/>
          <p:cNvGrpSpPr/>
          <p:nvPr/>
        </p:nvGrpSpPr>
        <p:grpSpPr>
          <a:xfrm>
            <a:off x="7185991" y="4983354"/>
            <a:ext cx="1437185" cy="1265046"/>
            <a:chOff x="864581" y="1234966"/>
            <a:chExt cx="1437185" cy="1265046"/>
          </a:xfrm>
        </p:grpSpPr>
        <p:sp>
          <p:nvSpPr>
            <p:cNvPr id="54" name="53 Rectángulo redondeado"/>
            <p:cNvSpPr/>
            <p:nvPr/>
          </p:nvSpPr>
          <p:spPr>
            <a:xfrm>
              <a:off x="864581" y="1234966"/>
              <a:ext cx="1437185" cy="1265046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2000" dirty="0"/>
            </a:p>
          </p:txBody>
        </p:sp>
        <p:pic>
          <p:nvPicPr>
            <p:cNvPr id="55" name="54 Imagen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082"/>
            <a:stretch/>
          </p:blipFill>
          <p:spPr>
            <a:xfrm>
              <a:off x="1296929" y="1592315"/>
              <a:ext cx="590777" cy="5188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09751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remove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8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8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8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2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8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8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28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3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9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4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4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3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4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4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48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5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1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52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3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5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5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58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9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7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1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7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3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74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7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7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9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8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1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8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3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84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8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9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9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9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00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1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0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3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0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0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08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9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10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1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12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2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3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2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2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2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9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3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1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3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3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34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3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0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4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4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9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50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1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5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3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5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5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58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6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9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7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1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7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3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7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76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78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2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8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9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9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1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9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3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9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9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20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208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9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210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1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212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6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7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22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3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224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226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0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1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23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238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8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9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524000"/>
            <a:ext cx="1336988" cy="1154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3421" y="2418547"/>
            <a:ext cx="1336988" cy="1154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6012" y="3761804"/>
            <a:ext cx="1336988" cy="1154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6812" y="4863288"/>
            <a:ext cx="1336988" cy="1154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1600200" y="6629400"/>
            <a:ext cx="7543800" cy="2286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" name="1 CuadroTexto"/>
          <p:cNvSpPr txBox="1"/>
          <p:nvPr/>
        </p:nvSpPr>
        <p:spPr>
          <a:xfrm>
            <a:off x="173630" y="6550223"/>
            <a:ext cx="13503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 smtClean="0"/>
              <a:t>FUNDAMENTOS</a:t>
            </a:r>
            <a:endParaRPr lang="es-PE" sz="1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604671" y="381000"/>
            <a:ext cx="63556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200" dirty="0" smtClean="0">
                <a:latin typeface="Tekton Pro Ext" pitchFamily="34" charset="0"/>
              </a:rPr>
              <a:t>EL PRINCIPIO DEL PALOMAR</a:t>
            </a:r>
            <a:endParaRPr lang="es-PE" sz="3200" dirty="0">
              <a:latin typeface="Tekton Pro Ext" pitchFamily="34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6384" y="6660392"/>
            <a:ext cx="911608" cy="167464"/>
          </a:xfrm>
          <a:prstGeom prst="rect">
            <a:avLst/>
          </a:prstGeom>
        </p:spPr>
      </p:pic>
      <p:pic>
        <p:nvPicPr>
          <p:cNvPr id="2053" name="Picture 5" descr="Resultado de imagen para PALOM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489" y="3237979"/>
            <a:ext cx="1291005" cy="1291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5" descr="Resultado de imagen para PALOM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114" y="2202687"/>
            <a:ext cx="1291005" cy="1291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5" descr="Resultado de imagen para PALOM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191" y="3883481"/>
            <a:ext cx="1291005" cy="1291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AutoShape 7" descr="Resultado de imagen para casa para av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92512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80305E-6 L 0.50573 -0.1040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278" y="-52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1.59963E-6 L 0.75538 -0.12159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760" y="-60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4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0.00046 C 0.01007 -0.02635 0.02153 -0.05016 0.02899 -0.04646 C 0.03767 -0.03999 0.03386 -0.01433 0.02969 0.01318 C 0.02448 0.046 0.01945 0.07698 0.02917 0.08252 C 0.03802 0.08669 0.04931 0.0571 0.06077 0.03121 C 0.07031 0.00416 0.08142 -0.01872 0.08976 -0.01479 C 0.09792 -0.0111 0.09462 0.01664 0.08993 0.04554 C 0.08455 0.07628 0.08004 0.10911 0.08958 0.11096 C 0.09757 0.11766 0.12118 0.06172 0.12118 0.06126 C 0.13142 0.03606 0.14167 0.0104 0.15 0.01641 C 0.15938 0.01849 0.15538 0.04485 0.15035 0.07443 C 0.14583 0.10564 0.14011 0.138 0.15052 0.1424 C 0.15955 0.14494 0.17031 0.11905 0.1816 0.08992 C 0.1934 0.06357 0.20226 0.0423 0.21129 0.04623 C 0.21945 0.04854 0.21667 0.07467 0.21163 0.10472 C 0.2059 0.13754 0.20208 0.16713 0.21042 0.17291 C 0.21962 0.17591 0.22986 0.14979 0.24323 0.11951 " pathEditMode="relative" rAng="1233363" ptsTypes="fffffffffffffffff">
                                      <p:cBhvr>
                                        <p:cTn id="12" dur="5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31" y="64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0"/>
                            </p:stCondLst>
                            <p:childTnLst>
                              <p:par>
                                <p:cTn id="14" presetID="6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323 0.11951 C 0.2349 0.12898 0.22535 0.13823 0.22101 0.15025 C 0.21667 0.16366 0.21459 0.17891 0.2125 0.19486 C 0.21059 0.21058 0.2125 0.22353 0.21459 0.23809 C 0.21667 0.2515 0.2198 0.26583 0.22761 0.27785 C 0.23386 0.28987 0.24462 0.29935 0.25625 0.30651 C 0.26684 0.31391 0.27969 0.31854 0.29237 0.32108 C 0.30504 0.32362 0.31771 0.32362 0.32952 0.32108 C 0.34219 0.31854 0.354 0.31253 0.36355 0.30305 C 0.37309 0.29449 0.3816 0.28386 0.38577 0.27022 C 0.39132 0.25843 0.39341 0.24156 0.39341 0.22861 C 0.39445 0.21544 0.39341 0.19972 0.38785 0.18631 C 0.38264 0.17429 0.37309 0.16481 0.36042 0.15996 C 0.3474 0.15649 0.33473 0.16112 0.32622 0.16967 C 0.31875 0.17776 0.31355 0.1914 0.3125 0.20688 C 0.3125 0.22237 0.31355 0.2367 0.31875 0.24896 C 0.32414 0.26075 0.32309 0.26329 0.34428 0.27901 C 0.36355 0.29565 0.38264 0.29103 0.39445 0.29218 C 0.40591 0.29218 0.41563 0.28733 0.42726 0.28247 C 0.44011 0.27646 0.4507 0.26583 0.45816 0.25612 C 0.46563 0.24641 0.46875 0.23439 0.47292 0.21544 C 0.47639 0.19602 0.47639 0.18631 0.47639 0.17198 C 0.47639 0.15742 0.47639 0.14332 0.47639 0.12898 " pathEditMode="relative" rAng="0" ptsTypes="fffffffffffffffffffffff">
                                      <p:cBhvr>
                                        <p:cTn id="15" dur="5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17" y="10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524000"/>
            <a:ext cx="1336988" cy="1154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3421" y="2418547"/>
            <a:ext cx="1336988" cy="1154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1600200" y="6629400"/>
            <a:ext cx="7543800" cy="2286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" name="1 CuadroTexto"/>
          <p:cNvSpPr txBox="1"/>
          <p:nvPr/>
        </p:nvSpPr>
        <p:spPr>
          <a:xfrm>
            <a:off x="173630" y="6550223"/>
            <a:ext cx="13503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 smtClean="0"/>
              <a:t>FUNDAMENTOS</a:t>
            </a:r>
            <a:endParaRPr lang="es-PE" sz="1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604671" y="381000"/>
            <a:ext cx="63556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200" dirty="0" smtClean="0">
                <a:latin typeface="Tekton Pro Ext" pitchFamily="34" charset="0"/>
              </a:rPr>
              <a:t>EL PRINCIPIO DEL PALOMAR</a:t>
            </a:r>
            <a:endParaRPr lang="es-PE" sz="3200" dirty="0">
              <a:latin typeface="Tekton Pro Ext" pitchFamily="34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6384" y="6660392"/>
            <a:ext cx="911608" cy="167464"/>
          </a:xfrm>
          <a:prstGeom prst="rect">
            <a:avLst/>
          </a:prstGeom>
        </p:spPr>
      </p:pic>
      <p:pic>
        <p:nvPicPr>
          <p:cNvPr id="2053" name="Picture 5" descr="Resultado de imagen para PALOM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489" y="3237979"/>
            <a:ext cx="1291005" cy="1291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5" descr="Resultado de imagen para PALOM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114" y="2202687"/>
            <a:ext cx="1291005" cy="1291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5" descr="Resultado de imagen para PALOM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191" y="3883481"/>
            <a:ext cx="1291005" cy="1291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AutoShape 7" descr="Resultado de imagen para casa para av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61" name="60 Rectángulo"/>
          <p:cNvSpPr/>
          <p:nvPr/>
        </p:nvSpPr>
        <p:spPr>
          <a:xfrm>
            <a:off x="609600" y="2743200"/>
            <a:ext cx="5991879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sz="3200" dirty="0"/>
              <a:t>“Si hay más palomas que casilleros donde puedan entrar, entonces existen algún casillero donde van a dormir más de una paloma</a:t>
            </a:r>
            <a:r>
              <a:rPr lang="es-PE" sz="3200" dirty="0" smtClean="0"/>
              <a:t>”</a:t>
            </a:r>
          </a:p>
          <a:p>
            <a:pPr algn="r"/>
            <a:r>
              <a:rPr lang="es-PE" sz="2400" dirty="0" smtClean="0"/>
              <a:t>- </a:t>
            </a:r>
            <a:r>
              <a:rPr lang="es-PE" sz="2400" dirty="0" err="1" smtClean="0"/>
              <a:t>Dirichlet</a:t>
            </a:r>
            <a:r>
              <a:rPr lang="es-PE" sz="2400" dirty="0" smtClean="0"/>
              <a:t> -</a:t>
            </a:r>
            <a:endParaRPr lang="es-PE" sz="2400" dirty="0"/>
          </a:p>
        </p:txBody>
      </p:sp>
    </p:spTree>
    <p:extLst>
      <p:ext uri="{BB962C8B-B14F-4D97-AF65-F5344CB8AC3E}">
        <p14:creationId xmlns:p14="http://schemas.microsoft.com/office/powerpoint/2010/main" val="822737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80305E-6 L 0.50573 -0.1040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278" y="-52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1.59963E-6 L 0.75538 -0.12159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760" y="-60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2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6.93481E-7 C -1.11111E-6 0.03306 0.06875 0.0601 0.15243 0.0601 C 0.25122 0.0601 0.28681 0.03005 0.30191 0.01202 L 0.31736 -0.01202 C 0.33264 -0.03005 0.37066 -0.0601 0.48212 -0.0601 C 0.55347 -0.0601 0.63472 -0.03306 0.63472 -6.93481E-7 C 0.63472 0.03306 0.55347 0.0601 0.48212 0.0601 C 0.37066 0.0601 0.33264 0.03005 0.31736 0.01202 L 0.30191 -0.01202 C 0.28681 -0.03005 0.25122 -0.0601 0.15243 -0.0601 C 0.06875 -0.0601 -1.11111E-6 -0.03306 -1.11111E-6 -6.93481E-7 Z " pathEditMode="relative" rAng="0" ptsTypes="ffFffffFfff">
                                      <p:cBhvr>
                                        <p:cTn id="12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73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3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17 -0.00208 C 0.07934 0.03098 0.14427 0.03329 0.21597 0.00416 C 0.28993 -0.02612 0.34306 -0.07605 0.33542 -0.10934 C 0.32778 -0.14239 0.3809 -0.19256 0.45469 -0.22214 C 0.52622 -0.2515 0.59132 -0.24965 0.59913 -0.21637 " pathEditMode="relative" rAng="-1012989" ptsTypes="fffff">
                                      <p:cBhvr>
                                        <p:cTn id="15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372" y="-107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600200" y="6629400"/>
            <a:ext cx="7543800" cy="2286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" name="1 CuadroTexto"/>
          <p:cNvSpPr txBox="1"/>
          <p:nvPr/>
        </p:nvSpPr>
        <p:spPr>
          <a:xfrm>
            <a:off x="173630" y="6550223"/>
            <a:ext cx="13503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 smtClean="0"/>
              <a:t>FUNDAMENTOS</a:t>
            </a:r>
            <a:endParaRPr lang="es-PE" sz="1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604671" y="381000"/>
            <a:ext cx="84027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200" dirty="0" smtClean="0">
                <a:latin typeface="Tekton Pro Ext" pitchFamily="34" charset="0"/>
              </a:rPr>
              <a:t>LA PRUEBA DE CONOCIMIENTO CERO</a:t>
            </a:r>
            <a:endParaRPr lang="es-PE" sz="3200" dirty="0">
              <a:latin typeface="Tekton Pro Ext" pitchFamily="34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6384" y="6660392"/>
            <a:ext cx="911608" cy="167464"/>
          </a:xfrm>
          <a:prstGeom prst="rect">
            <a:avLst/>
          </a:prstGeom>
        </p:spPr>
      </p:pic>
      <p:sp>
        <p:nvSpPr>
          <p:cNvPr id="60" name="AutoShape 7" descr="Resultado de imagen para casa para av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3424" y="1369889"/>
            <a:ext cx="2238390" cy="2238390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123" y="3674123"/>
            <a:ext cx="2193277" cy="2193277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3787" y="3315096"/>
            <a:ext cx="2085975" cy="2190750"/>
          </a:xfrm>
          <a:prstGeom prst="rect">
            <a:avLst/>
          </a:prstGeom>
        </p:spPr>
      </p:pic>
      <p:sp>
        <p:nvSpPr>
          <p:cNvPr id="10" name="9 CuadroTexto"/>
          <p:cNvSpPr txBox="1"/>
          <p:nvPr/>
        </p:nvSpPr>
        <p:spPr>
          <a:xfrm>
            <a:off x="1154718" y="5505846"/>
            <a:ext cx="10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dirty="0" smtClean="0"/>
              <a:t>Probador</a:t>
            </a:r>
            <a:endParaRPr lang="es-PE" dirty="0"/>
          </a:p>
        </p:txBody>
      </p:sp>
      <p:sp>
        <p:nvSpPr>
          <p:cNvPr id="11" name="10 Rectángulo redondeado"/>
          <p:cNvSpPr/>
          <p:nvPr/>
        </p:nvSpPr>
        <p:spPr>
          <a:xfrm>
            <a:off x="2362200" y="4176614"/>
            <a:ext cx="16764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 smtClean="0"/>
              <a:t>DECLARACION</a:t>
            </a:r>
            <a:endParaRPr lang="es-PE" dirty="0"/>
          </a:p>
        </p:txBody>
      </p:sp>
      <p:sp>
        <p:nvSpPr>
          <p:cNvPr id="13" name="12 CuadroTexto"/>
          <p:cNvSpPr txBox="1"/>
          <p:nvPr/>
        </p:nvSpPr>
        <p:spPr>
          <a:xfrm>
            <a:off x="6781800" y="5477475"/>
            <a:ext cx="1206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dirty="0" smtClean="0"/>
              <a:t>Verificador</a:t>
            </a:r>
            <a:endParaRPr lang="es-PE" dirty="0"/>
          </a:p>
        </p:txBody>
      </p:sp>
      <p:sp>
        <p:nvSpPr>
          <p:cNvPr id="14" name="13 CuadroTexto"/>
          <p:cNvSpPr txBox="1"/>
          <p:nvPr/>
        </p:nvSpPr>
        <p:spPr>
          <a:xfrm>
            <a:off x="3962400" y="3639787"/>
            <a:ext cx="1600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dirty="0" smtClean="0"/>
              <a:t>Todo el Mundo</a:t>
            </a:r>
            <a:endParaRPr lang="es-PE" dirty="0"/>
          </a:p>
        </p:txBody>
      </p:sp>
      <p:sp>
        <p:nvSpPr>
          <p:cNvPr id="12" name="11 Flecha derecha"/>
          <p:cNvSpPr/>
          <p:nvPr/>
        </p:nvSpPr>
        <p:spPr>
          <a:xfrm>
            <a:off x="2780252" y="4938614"/>
            <a:ext cx="3101562" cy="9144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 smtClean="0"/>
              <a:t>Puede Mentirle</a:t>
            </a:r>
            <a:endParaRPr lang="es-PE" dirty="0"/>
          </a:p>
        </p:txBody>
      </p:sp>
      <p:sp>
        <p:nvSpPr>
          <p:cNvPr id="15" name="14 Flecha izquierda y derecha"/>
          <p:cNvSpPr/>
          <p:nvPr/>
        </p:nvSpPr>
        <p:spPr>
          <a:xfrm>
            <a:off x="2517308" y="4876800"/>
            <a:ext cx="3883492" cy="936564"/>
          </a:xfrm>
          <a:prstGeom prst="left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 smtClean="0"/>
              <a:t>Ambos pueden mentir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692709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3" grpId="0"/>
      <p:bldP spid="14" grpId="0"/>
      <p:bldP spid="12" grpId="0" animBg="1"/>
      <p:bldP spid="12" grpId="1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Elipse"/>
          <p:cNvSpPr/>
          <p:nvPr/>
        </p:nvSpPr>
        <p:spPr>
          <a:xfrm>
            <a:off x="2329541" y="1335442"/>
            <a:ext cx="4847456" cy="491685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" name="2 Rectángulo"/>
          <p:cNvSpPr/>
          <p:nvPr/>
        </p:nvSpPr>
        <p:spPr>
          <a:xfrm>
            <a:off x="1600200" y="6629400"/>
            <a:ext cx="7543800" cy="2286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" name="1 CuadroTexto"/>
          <p:cNvSpPr txBox="1"/>
          <p:nvPr/>
        </p:nvSpPr>
        <p:spPr>
          <a:xfrm>
            <a:off x="173630" y="6550223"/>
            <a:ext cx="13503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 smtClean="0"/>
              <a:t>FUNDAMENTOS</a:t>
            </a:r>
            <a:endParaRPr lang="es-PE" sz="1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604671" y="381000"/>
            <a:ext cx="84027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200" dirty="0" smtClean="0">
                <a:latin typeface="Tekton Pro Ext" pitchFamily="34" charset="0"/>
              </a:rPr>
              <a:t>LA PRUEBA DE CONOCIMIENTO CERO</a:t>
            </a:r>
            <a:endParaRPr lang="es-PE" sz="3200" dirty="0">
              <a:latin typeface="Tekton Pro Ext" pitchFamily="34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6384" y="6660392"/>
            <a:ext cx="911608" cy="167464"/>
          </a:xfrm>
          <a:prstGeom prst="rect">
            <a:avLst/>
          </a:prstGeom>
        </p:spPr>
      </p:pic>
      <p:sp>
        <p:nvSpPr>
          <p:cNvPr id="60" name="AutoShape 7" descr="Resultado de imagen para casa para av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16" name="15 Elipse"/>
          <p:cNvSpPr/>
          <p:nvPr/>
        </p:nvSpPr>
        <p:spPr>
          <a:xfrm>
            <a:off x="2939140" y="1981200"/>
            <a:ext cx="3499754" cy="360560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5" name="14 Rectángulo redondeado"/>
          <p:cNvSpPr/>
          <p:nvPr/>
        </p:nvSpPr>
        <p:spPr>
          <a:xfrm>
            <a:off x="5926761" y="3482775"/>
            <a:ext cx="1752600" cy="627492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 smtClean="0"/>
              <a:t>PUERTA</a:t>
            </a:r>
            <a:endParaRPr lang="es-PE" dirty="0"/>
          </a:p>
        </p:txBody>
      </p:sp>
      <p:sp>
        <p:nvSpPr>
          <p:cNvPr id="17" name="16 Rectángulo redondeado"/>
          <p:cNvSpPr/>
          <p:nvPr/>
        </p:nvSpPr>
        <p:spPr>
          <a:xfrm>
            <a:off x="1676400" y="3482775"/>
            <a:ext cx="1905000" cy="838200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8" name="17 CuadroTexto"/>
          <p:cNvSpPr txBox="1"/>
          <p:nvPr/>
        </p:nvSpPr>
        <p:spPr>
          <a:xfrm>
            <a:off x="2517230" y="2895600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200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2529671" y="4320975"/>
            <a:ext cx="407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200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19" name="18 Llamada rectangular"/>
          <p:cNvSpPr/>
          <p:nvPr/>
        </p:nvSpPr>
        <p:spPr>
          <a:xfrm>
            <a:off x="6508468" y="2261174"/>
            <a:ext cx="2341785" cy="914400"/>
          </a:xfrm>
          <a:prstGeom prst="wedgeRectCallout">
            <a:avLst>
              <a:gd name="adj1" fmla="val -32674"/>
              <a:gd name="adj2" fmla="val 7882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 smtClean="0">
                <a:solidFill>
                  <a:schemeClr val="tx1"/>
                </a:solidFill>
              </a:rPr>
              <a:t>Se requiere de un secreto</a:t>
            </a:r>
            <a:endParaRPr lang="es-PE" dirty="0">
              <a:solidFill>
                <a:schemeClr val="tx1"/>
              </a:solidFill>
            </a:endParaRPr>
          </a:p>
        </p:txBody>
      </p:sp>
      <p:grpSp>
        <p:nvGrpSpPr>
          <p:cNvPr id="22" name="21 Grupo"/>
          <p:cNvGrpSpPr/>
          <p:nvPr/>
        </p:nvGrpSpPr>
        <p:grpSpPr>
          <a:xfrm>
            <a:off x="4187836" y="3048000"/>
            <a:ext cx="1299342" cy="1584781"/>
            <a:chOff x="4305300" y="1779641"/>
            <a:chExt cx="1540893" cy="1768337"/>
          </a:xfrm>
        </p:grpSpPr>
        <p:pic>
          <p:nvPicPr>
            <p:cNvPr id="23" name="22 Imagen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05300" y="1779641"/>
              <a:ext cx="1540893" cy="1540893"/>
            </a:xfrm>
            <a:prstGeom prst="rect">
              <a:avLst/>
            </a:prstGeom>
          </p:spPr>
        </p:pic>
        <p:sp>
          <p:nvSpPr>
            <p:cNvPr id="24" name="23 CuadroTexto"/>
            <p:cNvSpPr txBox="1"/>
            <p:nvPr/>
          </p:nvSpPr>
          <p:spPr>
            <a:xfrm>
              <a:off x="4395666" y="3135868"/>
              <a:ext cx="1254436" cy="412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PE" dirty="0" smtClean="0"/>
                <a:t>Probador</a:t>
              </a:r>
              <a:endParaRPr lang="es-PE" dirty="0"/>
            </a:p>
          </p:txBody>
        </p:sp>
      </p:grpSp>
      <p:sp>
        <p:nvSpPr>
          <p:cNvPr id="21" name="20 Llamada rectangular redondeada"/>
          <p:cNvSpPr/>
          <p:nvPr/>
        </p:nvSpPr>
        <p:spPr>
          <a:xfrm>
            <a:off x="3315775" y="1975035"/>
            <a:ext cx="2054770" cy="900921"/>
          </a:xfrm>
          <a:prstGeom prst="wedgeRoundRectCallout">
            <a:avLst>
              <a:gd name="adj1" fmla="val 21852"/>
              <a:gd name="adj2" fmla="val 89427"/>
              <a:gd name="adj3" fmla="val 16667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D4E5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 smtClean="0">
                <a:solidFill>
                  <a:schemeClr val="tx1"/>
                </a:solidFill>
              </a:rPr>
              <a:t>Yo tengo el </a:t>
            </a:r>
            <a:br>
              <a:rPr lang="es-PE" dirty="0" smtClean="0">
                <a:solidFill>
                  <a:schemeClr val="tx1"/>
                </a:solidFill>
              </a:rPr>
            </a:br>
            <a:r>
              <a:rPr lang="es-PE" dirty="0" smtClean="0">
                <a:solidFill>
                  <a:schemeClr val="tx1"/>
                </a:solidFill>
              </a:rPr>
              <a:t>secreto</a:t>
            </a:r>
            <a:endParaRPr lang="es-P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39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9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Elipse"/>
          <p:cNvSpPr/>
          <p:nvPr/>
        </p:nvSpPr>
        <p:spPr>
          <a:xfrm>
            <a:off x="2329541" y="1335442"/>
            <a:ext cx="4847456" cy="491685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6" name="15 Elipse"/>
          <p:cNvSpPr/>
          <p:nvPr/>
        </p:nvSpPr>
        <p:spPr>
          <a:xfrm>
            <a:off x="2939140" y="1981200"/>
            <a:ext cx="3499754" cy="360560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7" name="16 Rectángulo redondeado"/>
          <p:cNvSpPr/>
          <p:nvPr/>
        </p:nvSpPr>
        <p:spPr>
          <a:xfrm>
            <a:off x="1676400" y="2992016"/>
            <a:ext cx="1905000" cy="1745217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27" name="26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726" y="3115799"/>
            <a:ext cx="1232533" cy="999495"/>
          </a:xfrm>
          <a:prstGeom prst="rect">
            <a:avLst/>
          </a:prstGeom>
        </p:spPr>
      </p:pic>
      <p:sp>
        <p:nvSpPr>
          <p:cNvPr id="15" name="14 Rectángulo redondeado"/>
          <p:cNvSpPr/>
          <p:nvPr/>
        </p:nvSpPr>
        <p:spPr>
          <a:xfrm>
            <a:off x="5926761" y="3482775"/>
            <a:ext cx="1752600" cy="627492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 smtClean="0"/>
              <a:t>PUERTA</a:t>
            </a:r>
            <a:endParaRPr lang="es-PE" dirty="0"/>
          </a:p>
        </p:txBody>
      </p:sp>
      <p:pic>
        <p:nvPicPr>
          <p:cNvPr id="30" name="29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922580"/>
            <a:ext cx="1299342" cy="1380946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1600200" y="6629400"/>
            <a:ext cx="7543800" cy="2286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" name="1 CuadroTexto"/>
          <p:cNvSpPr txBox="1"/>
          <p:nvPr/>
        </p:nvSpPr>
        <p:spPr>
          <a:xfrm>
            <a:off x="173630" y="6550223"/>
            <a:ext cx="13503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 smtClean="0"/>
              <a:t>FUNDAMENTOS</a:t>
            </a:r>
            <a:endParaRPr lang="es-PE" sz="1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604671" y="381000"/>
            <a:ext cx="84027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200" dirty="0" smtClean="0">
                <a:latin typeface="Tekton Pro Ext" pitchFamily="34" charset="0"/>
              </a:rPr>
              <a:t>LA PRUEBA DE CONOCIMIENTO CERO</a:t>
            </a:r>
            <a:endParaRPr lang="es-PE" sz="3200" dirty="0">
              <a:latin typeface="Tekton Pro Ext" pitchFamily="34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6384" y="6660392"/>
            <a:ext cx="911608" cy="167464"/>
          </a:xfrm>
          <a:prstGeom prst="rect">
            <a:avLst/>
          </a:prstGeom>
        </p:spPr>
      </p:pic>
      <p:sp>
        <p:nvSpPr>
          <p:cNvPr id="60" name="AutoShape 7" descr="Resultado de imagen para casa para av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18" name="17 CuadroTexto"/>
          <p:cNvSpPr txBox="1"/>
          <p:nvPr/>
        </p:nvSpPr>
        <p:spPr>
          <a:xfrm>
            <a:off x="2737059" y="2407241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200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2760359" y="4737233"/>
            <a:ext cx="407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200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8" name="7 Flecha doblada hacia arriba"/>
          <p:cNvSpPr/>
          <p:nvPr/>
        </p:nvSpPr>
        <p:spPr>
          <a:xfrm>
            <a:off x="1763062" y="3500715"/>
            <a:ext cx="919786" cy="401160"/>
          </a:xfrm>
          <a:prstGeom prst="bent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5" name="24 Flecha doblada hacia arriba"/>
          <p:cNvSpPr/>
          <p:nvPr/>
        </p:nvSpPr>
        <p:spPr>
          <a:xfrm flipV="1">
            <a:off x="1748770" y="3954044"/>
            <a:ext cx="915417" cy="322501"/>
          </a:xfrm>
          <a:prstGeom prst="bent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9" name="28 Llamada rectangular redondeada"/>
          <p:cNvSpPr/>
          <p:nvPr/>
        </p:nvSpPr>
        <p:spPr>
          <a:xfrm>
            <a:off x="3826970" y="2699628"/>
            <a:ext cx="1659561" cy="665624"/>
          </a:xfrm>
          <a:prstGeom prst="wedgeRoundRectCallout">
            <a:avLst>
              <a:gd name="adj1" fmla="val 1455"/>
              <a:gd name="adj2" fmla="val 101749"/>
              <a:gd name="adj3" fmla="val 16667"/>
            </a:avLst>
          </a:prstGeom>
          <a:solidFill>
            <a:srgbClr val="D4E56D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dirty="0" smtClean="0"/>
              <a:t>Salir puerta B</a:t>
            </a:r>
            <a:endParaRPr lang="es-PE" dirty="0"/>
          </a:p>
        </p:txBody>
      </p:sp>
      <p:sp>
        <p:nvSpPr>
          <p:cNvPr id="31" name="30 Llamada rectangular redondeada"/>
          <p:cNvSpPr/>
          <p:nvPr/>
        </p:nvSpPr>
        <p:spPr>
          <a:xfrm>
            <a:off x="6347216" y="1648388"/>
            <a:ext cx="1659561" cy="665624"/>
          </a:xfrm>
          <a:prstGeom prst="wedgeRoundRectCallout">
            <a:avLst>
              <a:gd name="adj1" fmla="val 1455"/>
              <a:gd name="adj2" fmla="val 101749"/>
              <a:gd name="adj3" fmla="val 16667"/>
            </a:avLst>
          </a:prstGeom>
          <a:solidFill>
            <a:srgbClr val="D4E56D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dirty="0" smtClean="0"/>
              <a:t>Clave: </a:t>
            </a:r>
            <a:br>
              <a:rPr lang="es-PE" dirty="0" smtClean="0"/>
            </a:br>
            <a:r>
              <a:rPr lang="es-PE" dirty="0" smtClean="0"/>
              <a:t>*******</a:t>
            </a:r>
            <a:endParaRPr lang="es-PE" dirty="0"/>
          </a:p>
        </p:txBody>
      </p:sp>
      <p:pic>
        <p:nvPicPr>
          <p:cNvPr id="32" name="31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3390" y="2247041"/>
            <a:ext cx="1299342" cy="1380946"/>
          </a:xfrm>
          <a:prstGeom prst="rect">
            <a:avLst/>
          </a:prstGeom>
        </p:spPr>
      </p:pic>
      <p:sp>
        <p:nvSpPr>
          <p:cNvPr id="33" name="32 Llamada rectangular redondeada"/>
          <p:cNvSpPr/>
          <p:nvPr/>
        </p:nvSpPr>
        <p:spPr>
          <a:xfrm>
            <a:off x="3859236" y="2699628"/>
            <a:ext cx="1659561" cy="665624"/>
          </a:xfrm>
          <a:prstGeom prst="wedgeRoundRectCallout">
            <a:avLst>
              <a:gd name="adj1" fmla="val 1455"/>
              <a:gd name="adj2" fmla="val 101749"/>
              <a:gd name="adj3" fmla="val 16667"/>
            </a:avLst>
          </a:prstGeom>
          <a:solidFill>
            <a:srgbClr val="D4E56D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dirty="0" smtClean="0"/>
              <a:t>Salir puerta A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246378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0.07836 L 0.16372 -0.20018 C 0.19809 -0.22862 0.24965 -0.2441 0.3033 -0.2441 C 0.36424 -0.2441 0.41337 -0.22862 0.44774 -0.20018 L 0.61233 -0.07836 " pathEditMode="relative" rAng="0" ptsTypes="FffFF">
                                      <p:cBhvr>
                                        <p:cTn id="2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608" y="-82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9.57004E-7 L 0.36806 0.0568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403" y="2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1233 -0.07836 L 0.61233 0.13962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8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3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0399 0.11743 L 0.44115 0.28017 C 0.40712 0.31785 0.35642 0.33934 0.30347 0.33934 C 0.24358 0.33934 0.19514 0.31785 0.16094 0.28017 L -2.77778E-7 0.11743 " pathEditMode="relative" rAng="0" ptsTypes="FffFF">
                                      <p:cBhvr>
                                        <p:cTn id="4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208" y="110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666 0.02173 L -0.17604 -0.10333 C -0.20972 -0.13292 -0.25937 -0.14864 -0.31128 -0.14864 C -0.37083 -0.14864 -0.41823 -0.13292 -0.45156 -0.10333 L -0.61059 0.02173 " pathEditMode="relative" rAng="0" ptsTypes="FffFF">
                                      <p:cBhvr>
                                        <p:cTn id="6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705" y="-85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25" grpId="0" animBg="1"/>
      <p:bldP spid="25" grpId="1" animBg="1"/>
      <p:bldP spid="29" grpId="0" animBg="1"/>
      <p:bldP spid="29" grpId="1" animBg="1"/>
      <p:bldP spid="31" grpId="0" animBg="1"/>
      <p:bldP spid="31" grpId="1" animBg="1"/>
      <p:bldP spid="33" grpId="0" animBg="1"/>
      <p:bldP spid="33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600200" y="6629400"/>
            <a:ext cx="7543800" cy="2286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" name="1 CuadroTexto"/>
          <p:cNvSpPr txBox="1"/>
          <p:nvPr/>
        </p:nvSpPr>
        <p:spPr>
          <a:xfrm>
            <a:off x="173630" y="6550223"/>
            <a:ext cx="13503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 smtClean="0"/>
              <a:t>FUNDAMENTOS</a:t>
            </a:r>
            <a:endParaRPr lang="es-PE" sz="1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604671" y="381000"/>
            <a:ext cx="84027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200" dirty="0" smtClean="0">
                <a:latin typeface="Tekton Pro Ext" pitchFamily="34" charset="0"/>
              </a:rPr>
              <a:t>LA PRUEBA DE CONOCIMIENTO CERO</a:t>
            </a:r>
            <a:endParaRPr lang="es-PE" sz="3200" dirty="0">
              <a:latin typeface="Tekton Pro Ext" pitchFamily="34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6384" y="6660392"/>
            <a:ext cx="911608" cy="167464"/>
          </a:xfrm>
          <a:prstGeom prst="rect">
            <a:avLst/>
          </a:prstGeom>
        </p:spPr>
      </p:pic>
      <p:sp>
        <p:nvSpPr>
          <p:cNvPr id="60" name="AutoShape 7" descr="Resultado de imagen para casa para av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grpSp>
        <p:nvGrpSpPr>
          <p:cNvPr id="19" name="18 Grupo"/>
          <p:cNvGrpSpPr/>
          <p:nvPr/>
        </p:nvGrpSpPr>
        <p:grpSpPr>
          <a:xfrm>
            <a:off x="1086534" y="3177786"/>
            <a:ext cx="1394483" cy="1795034"/>
            <a:chOff x="686865" y="4595327"/>
            <a:chExt cx="1394483" cy="1795034"/>
          </a:xfrm>
        </p:grpSpPr>
        <p:pic>
          <p:nvPicPr>
            <p:cNvPr id="9" name="8 Imagen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6865" y="4595327"/>
              <a:ext cx="1394483" cy="1464526"/>
            </a:xfrm>
            <a:prstGeom prst="rect">
              <a:avLst/>
            </a:prstGeom>
          </p:spPr>
        </p:pic>
        <p:sp>
          <p:nvSpPr>
            <p:cNvPr id="13" name="12 CuadroTexto"/>
            <p:cNvSpPr txBox="1"/>
            <p:nvPr/>
          </p:nvSpPr>
          <p:spPr>
            <a:xfrm>
              <a:off x="785364" y="6021029"/>
              <a:ext cx="12068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PE" dirty="0" smtClean="0"/>
                <a:t>Verificador</a:t>
              </a:r>
              <a:endParaRPr lang="es-PE" dirty="0"/>
            </a:p>
          </p:txBody>
        </p:sp>
      </p:grpSp>
      <p:sp>
        <p:nvSpPr>
          <p:cNvPr id="17" name="16 Rectángulo redondeado"/>
          <p:cNvSpPr/>
          <p:nvPr/>
        </p:nvSpPr>
        <p:spPr>
          <a:xfrm>
            <a:off x="3360367" y="4134620"/>
            <a:ext cx="1905000" cy="838200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8" name="17 CuadroTexto"/>
          <p:cNvSpPr txBox="1"/>
          <p:nvPr/>
        </p:nvSpPr>
        <p:spPr>
          <a:xfrm>
            <a:off x="4201197" y="3547445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200" dirty="0">
                <a:solidFill>
                  <a:schemeClr val="bg1"/>
                </a:solidFill>
              </a:rPr>
              <a:t>A</a:t>
            </a:r>
          </a:p>
        </p:txBody>
      </p:sp>
      <p:grpSp>
        <p:nvGrpSpPr>
          <p:cNvPr id="12" name="11 Grupo"/>
          <p:cNvGrpSpPr/>
          <p:nvPr/>
        </p:nvGrpSpPr>
        <p:grpSpPr>
          <a:xfrm>
            <a:off x="6604307" y="3059847"/>
            <a:ext cx="1549093" cy="1974276"/>
            <a:chOff x="4254464" y="1796199"/>
            <a:chExt cx="1540893" cy="1751779"/>
          </a:xfrm>
        </p:grpSpPr>
        <p:pic>
          <p:nvPicPr>
            <p:cNvPr id="8" name="7 Imagen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54464" y="1796199"/>
              <a:ext cx="1540893" cy="1540893"/>
            </a:xfrm>
            <a:prstGeom prst="rect">
              <a:avLst/>
            </a:prstGeom>
          </p:spPr>
        </p:pic>
        <p:sp>
          <p:nvSpPr>
            <p:cNvPr id="10" name="9 CuadroTexto"/>
            <p:cNvSpPr txBox="1"/>
            <p:nvPr/>
          </p:nvSpPr>
          <p:spPr>
            <a:xfrm>
              <a:off x="4395666" y="3135868"/>
              <a:ext cx="1254436" cy="412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PE" dirty="0" smtClean="0">
                  <a:solidFill>
                    <a:schemeClr val="bg1"/>
                  </a:solidFill>
                </a:rPr>
                <a:t>Probador</a:t>
              </a:r>
              <a:endParaRPr lang="es-PE" dirty="0">
                <a:solidFill>
                  <a:schemeClr val="bg1"/>
                </a:solidFill>
              </a:endParaRPr>
            </a:p>
          </p:txBody>
        </p:sp>
      </p:grpSp>
      <p:sp>
        <p:nvSpPr>
          <p:cNvPr id="21" name="20 Rectángulo"/>
          <p:cNvSpPr/>
          <p:nvPr/>
        </p:nvSpPr>
        <p:spPr>
          <a:xfrm>
            <a:off x="1371601" y="5294293"/>
            <a:ext cx="6400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sz="2800" dirty="0" smtClean="0"/>
              <a:t>El desafío debe comprometer al probador a usar el </a:t>
            </a:r>
            <a:r>
              <a:rPr lang="es-PE" sz="2800" dirty="0"/>
              <a:t>secreto.</a:t>
            </a:r>
          </a:p>
        </p:txBody>
      </p:sp>
      <p:sp>
        <p:nvSpPr>
          <p:cNvPr id="23" name="22 CuadroTexto"/>
          <p:cNvSpPr txBox="1"/>
          <p:nvPr/>
        </p:nvSpPr>
        <p:spPr>
          <a:xfrm>
            <a:off x="6832907" y="4507647"/>
            <a:ext cx="10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dirty="0" smtClean="0"/>
              <a:t>Probador</a:t>
            </a:r>
            <a:endParaRPr lang="es-PE" dirty="0"/>
          </a:p>
        </p:txBody>
      </p:sp>
      <p:sp>
        <p:nvSpPr>
          <p:cNvPr id="26" name="25 Llamada rectangular redondeada"/>
          <p:cNvSpPr/>
          <p:nvPr/>
        </p:nvSpPr>
        <p:spPr>
          <a:xfrm>
            <a:off x="4669817" y="1143000"/>
            <a:ext cx="2691985" cy="1600200"/>
          </a:xfrm>
          <a:prstGeom prst="wedgeRoundRectCallout">
            <a:avLst>
              <a:gd name="adj1" fmla="val 38224"/>
              <a:gd name="adj2" fmla="val 75161"/>
              <a:gd name="adj3" fmla="val 16667"/>
            </a:avLst>
          </a:prstGeom>
          <a:solidFill>
            <a:srgbClr val="D4E56D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dirty="0"/>
              <a:t>El probador genera un mensaje de compromiso indicando que conoce el </a:t>
            </a:r>
            <a:r>
              <a:rPr lang="es-PE" dirty="0" smtClean="0"/>
              <a:t>secreto.</a:t>
            </a:r>
            <a:endParaRPr lang="es-PE" dirty="0"/>
          </a:p>
        </p:txBody>
      </p:sp>
      <p:sp>
        <p:nvSpPr>
          <p:cNvPr id="27" name="26 Llamada rectangular redondeada"/>
          <p:cNvSpPr/>
          <p:nvPr/>
        </p:nvSpPr>
        <p:spPr>
          <a:xfrm>
            <a:off x="998105" y="1257433"/>
            <a:ext cx="2691985" cy="1600200"/>
          </a:xfrm>
          <a:prstGeom prst="wedgeRoundRectCallout">
            <a:avLst>
              <a:gd name="adj1" fmla="val -20006"/>
              <a:gd name="adj2" fmla="val 65832"/>
              <a:gd name="adj3" fmla="val 16667"/>
            </a:avLst>
          </a:prstGeom>
          <a:solidFill>
            <a:srgbClr val="D4E56D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dirty="0"/>
              <a:t>El verificador devuelve un desafío a el probador. El desafío suele ser aleatorio.</a:t>
            </a:r>
          </a:p>
        </p:txBody>
      </p:sp>
      <p:sp>
        <p:nvSpPr>
          <p:cNvPr id="22" name="21 Flecha derecha"/>
          <p:cNvSpPr/>
          <p:nvPr/>
        </p:nvSpPr>
        <p:spPr>
          <a:xfrm>
            <a:off x="3097451" y="3459720"/>
            <a:ext cx="3235336" cy="1214527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dirty="0" smtClean="0"/>
              <a:t>Desafío</a:t>
            </a:r>
          </a:p>
          <a:p>
            <a:pPr algn="ctr"/>
            <a:r>
              <a:rPr lang="es-PE" sz="1600" dirty="0" smtClean="0"/>
              <a:t>Aleatorio</a:t>
            </a:r>
            <a:endParaRPr lang="es-PE" sz="1600" dirty="0"/>
          </a:p>
        </p:txBody>
      </p:sp>
      <p:sp>
        <p:nvSpPr>
          <p:cNvPr id="30" name="29 Llamada rectangular redondeada"/>
          <p:cNvSpPr/>
          <p:nvPr/>
        </p:nvSpPr>
        <p:spPr>
          <a:xfrm>
            <a:off x="2908715" y="1577586"/>
            <a:ext cx="2691985" cy="1600200"/>
          </a:xfrm>
          <a:prstGeom prst="wedgeRoundRectCallout">
            <a:avLst>
              <a:gd name="adj1" fmla="val 38224"/>
              <a:gd name="adj2" fmla="val 75161"/>
              <a:gd name="adj3" fmla="val 16667"/>
            </a:avLst>
          </a:prstGeom>
          <a:solidFill>
            <a:srgbClr val="D4E56D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dirty="0" smtClean="0"/>
              <a:t>Evitar que el verificador y probador se pongan de acuerdo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658325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6" grpId="0" animBg="1"/>
      <p:bldP spid="26" grpId="1" animBg="1"/>
      <p:bldP spid="27" grpId="0" animBg="1"/>
      <p:bldP spid="27" grpId="1" animBg="1"/>
      <p:bldP spid="22" grpId="0" animBg="1"/>
      <p:bldP spid="30" grpId="0" animBg="1"/>
      <p:bldP spid="30" grpId="1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4245</TotalTime>
  <Words>828</Words>
  <Application>Microsoft Office PowerPoint</Application>
  <PresentationFormat>Presentación en pantalla (4:3)</PresentationFormat>
  <Paragraphs>297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29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arson</dc:creator>
  <cp:lastModifiedBy>arson</cp:lastModifiedBy>
  <cp:revision>91</cp:revision>
  <dcterms:created xsi:type="dcterms:W3CDTF">2019-10-27T18:31:28Z</dcterms:created>
  <dcterms:modified xsi:type="dcterms:W3CDTF">2020-05-04T15:44:09Z</dcterms:modified>
</cp:coreProperties>
</file>